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18" r:id="rId3"/>
    <p:sldId id="269" r:id="rId4"/>
    <p:sldId id="319" r:id="rId5"/>
    <p:sldId id="280" r:id="rId6"/>
    <p:sldId id="270" r:id="rId7"/>
    <p:sldId id="278" r:id="rId8"/>
    <p:sldId id="286" r:id="rId9"/>
    <p:sldId id="281" r:id="rId10"/>
    <p:sldId id="283" r:id="rId11"/>
    <p:sldId id="259" r:id="rId12"/>
    <p:sldId id="284" r:id="rId13"/>
    <p:sldId id="287" r:id="rId14"/>
    <p:sldId id="285" r:id="rId15"/>
    <p:sldId id="271" r:id="rId16"/>
    <p:sldId id="320" r:id="rId17"/>
    <p:sldId id="321" r:id="rId18"/>
    <p:sldId id="322" r:id="rId19"/>
    <p:sldId id="323" r:id="rId20"/>
    <p:sldId id="324" r:id="rId21"/>
    <p:sldId id="258" r:id="rId2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3"/>
    <p:restoredTop sz="94920"/>
  </p:normalViewPr>
  <p:slideViewPr>
    <p:cSldViewPr snapToGrid="0">
      <p:cViewPr varScale="1">
        <p:scale>
          <a:sx n="98" d="100"/>
          <a:sy n="98" d="100"/>
        </p:scale>
        <p:origin x="2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C4CB6-CCE0-A245-9453-E29931117CF1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EA165-A057-344A-95E3-E699D1B4E0F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108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73FF-FA91-62EF-19FE-7762A021F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53F86-B788-CDA2-BEF7-FEF08D8B0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09CD3-ABD0-295D-5E88-17F77DA4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542F0-A184-C4E8-4557-17838CBF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56A67-44C3-F6DC-4651-56235F16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601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6E03-0555-94A0-1D85-A1B0EF8EA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EF8A3-DA4C-C853-4A70-1D2D85003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11535-F507-6E8F-88D9-21BC7346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35D51-7702-B3C6-584B-995B9904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CC1F0-CAB6-8E85-6536-A27848A4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1166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2C40A-F4D3-31A9-6198-28546678F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A633B-E20C-EB7D-09ED-8A290B463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E0E0D-42CF-2878-4EAD-74B47B0B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B8775-AB08-FC0A-C63B-B7AF5FE8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63B6-B1C3-1F45-FE88-237C0926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196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66BF-0D19-5EF5-27AC-F37B0485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D38F8-7894-15AA-A3F6-B4198D89B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15387-2472-B2BA-EE04-16345C6C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47761-96B2-3CC5-1ED2-94AD1D48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011EC-0F08-2509-C5A2-D3CDDC7B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3993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FF9-6A31-763B-6D47-537E83FA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55B9C-0BF8-4808-189A-1E468A6FD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315B9-5628-2CDE-13EF-74ECCE02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3995A-83A4-ABA0-DC08-7F29C35A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31B07-7D0F-D922-E33B-B6D7B473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040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2C30-F77B-97CA-2661-5BCB5667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3EF7-5D5E-1CD6-1B4F-DA4EB4EF6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B74F1-80C3-577F-B98A-C41F60025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12E64-B583-51AD-B63D-EE2B733C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E31D6-9F7F-48B9-ED39-785F61EB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13198-10B0-F455-EE20-31FDAA3F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651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F7BEA-0721-9978-1E88-90D19522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451FA-E45A-2EBF-9EEE-C4831242F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6474-48DA-0E50-1F42-AFF0477C0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711F9B-9EC0-F990-1A63-679BBECA0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F1252-F5B6-055C-4E43-EB2805051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D4D96-03B3-54FC-7CFF-9B4EB42E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1D41C-81F9-FDF5-4C66-3C9B10F7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D3CBBB-EFCF-C284-ECC1-FECE224C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584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DE7F-DBDB-6A25-1F9B-2AA17CBB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57717-6B8A-82D8-FFF4-8060162C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351A7-68E9-68E4-4519-8DE3A653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18B23-1275-281B-A82A-59632F29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4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36CEC-320E-E849-1839-991FA71C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0C2BC-A8C3-6309-37FB-2D9003B9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47879-1023-DA23-E636-B3171E24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218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D626-C4D8-98B6-AF91-F70D6962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3B450-83AE-FE9E-67A7-DE25434FF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F351E-73D0-2574-167D-778D612EC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152B-E6F5-0EBE-16B2-52166B99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4386C-0F87-85BC-4146-3567876E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3DDCD-B872-3BD5-E911-10F56D88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640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5B3D-C565-8D3E-62E3-27188E14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9FD28-55D6-1B39-B1E3-86CC67730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902BB-6389-03EB-EF89-BD64F0092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C2A28-B9CD-246A-C6C3-6B563F24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2F85-16BC-22BB-6C09-34946110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66F60-BB2A-8B15-94D6-44BEBA8B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3497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970D2-AF36-65F6-070B-5AFF4CE3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457F7-B16A-F428-B9B3-EB82F4477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38E2-831F-81B8-78AA-9B67D1004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AF6B0-CB8B-F149-ADD4-A272CEF70E55}" type="datetimeFigureOut">
              <a:rPr lang="en-NL" smtClean="0"/>
              <a:t>07/04/2025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43B00-1F48-A2FA-43D0-7CAB30714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50F40-8776-4242-4D33-4A6B4032E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37016-9FED-ED49-BE65-011D3DB9A3D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693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y.club/" TargetMode="External"/><Relationship Id="rId2" Type="http://schemas.openxmlformats.org/officeDocument/2006/relationships/hyperlink" Target="mailto:Vincent@accessy.club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oegankelijk.nl/wetgeving/uitzonderingen" TargetMode="External"/><Relationship Id="rId2" Type="http://schemas.openxmlformats.org/officeDocument/2006/relationships/hyperlink" Target="https://www.digitoegankelijk.nl/toezicht/onevenredige-la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6C70-FDC3-F60F-4DA3-637FC5C83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943" y="1214438"/>
            <a:ext cx="9514114" cy="2387600"/>
          </a:xfrm>
        </p:spPr>
        <p:txBody>
          <a:bodyPr>
            <a:normAutofit/>
          </a:bodyPr>
          <a:lstStyle/>
          <a:p>
            <a:r>
              <a:rPr lang="en-NL" sz="4400" dirty="0"/>
              <a:t>Awareness sessie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0E585-0DC3-71ED-F131-4E9449969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6854"/>
            <a:ext cx="9144000" cy="2387599"/>
          </a:xfrm>
        </p:spPr>
        <p:txBody>
          <a:bodyPr>
            <a:normAutofit lnSpcReduction="10000"/>
          </a:bodyPr>
          <a:lstStyle/>
          <a:p>
            <a:r>
              <a:rPr lang="en-NL" dirty="0"/>
              <a:t>Wat is Digitale Toegankelijkheid? Waarom en voor wie is het belangrijk? En hoe wordt je als organisatie digitaal inclusiever?</a:t>
            </a:r>
          </a:p>
          <a:p>
            <a:endParaRPr lang="en-NL" dirty="0"/>
          </a:p>
          <a:p>
            <a:r>
              <a:rPr lang="en-NL" dirty="0"/>
              <a:t>Vincent van Brakel</a:t>
            </a:r>
          </a:p>
          <a:p>
            <a:r>
              <a:rPr lang="en-NL" dirty="0">
                <a:hlinkClick r:id="rId2"/>
              </a:rPr>
              <a:t>Vincent@accessy.club</a:t>
            </a:r>
            <a:r>
              <a:rPr lang="en-NL" dirty="0"/>
              <a:t> </a:t>
            </a:r>
          </a:p>
          <a:p>
            <a:r>
              <a:rPr lang="en-NL" dirty="0">
                <a:hlinkClick r:id="rId3"/>
              </a:rPr>
              <a:t>Accessy.club</a:t>
            </a:r>
            <a:endParaRPr lang="en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4E1B7B-8000-2084-B8A8-BA863F932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9373"/>
            <a:ext cx="9144000" cy="17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05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Voldoen aan de wetgeving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L" dirty="0"/>
              <a:t>Toegankelijkheidsverklaring opstellen voor websites en apps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Verkrijg een A,B of C status voor de verklaringen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0BF45B-0A25-1ACE-4452-31DBAE614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315275"/>
              </p:ext>
            </p:extLst>
          </p:nvPr>
        </p:nvGraphicFramePr>
        <p:xfrm>
          <a:off x="219182" y="3023388"/>
          <a:ext cx="11753637" cy="2834640"/>
        </p:xfrm>
        <a:graphic>
          <a:graphicData uri="http://schemas.openxmlformats.org/drawingml/2006/table">
            <a:tbl>
              <a:tblPr/>
              <a:tblGrid>
                <a:gridCol w="2392956">
                  <a:extLst>
                    <a:ext uri="{9D8B030D-6E8A-4147-A177-3AD203B41FA5}">
                      <a16:colId xmlns:a16="http://schemas.microsoft.com/office/drawing/2014/main" val="1740862643"/>
                    </a:ext>
                  </a:extLst>
                </a:gridCol>
                <a:gridCol w="1511774">
                  <a:extLst>
                    <a:ext uri="{9D8B030D-6E8A-4147-A177-3AD203B41FA5}">
                      <a16:colId xmlns:a16="http://schemas.microsoft.com/office/drawing/2014/main" val="2493618211"/>
                    </a:ext>
                  </a:extLst>
                </a:gridCol>
                <a:gridCol w="1932646">
                  <a:extLst>
                    <a:ext uri="{9D8B030D-6E8A-4147-A177-3AD203B41FA5}">
                      <a16:colId xmlns:a16="http://schemas.microsoft.com/office/drawing/2014/main" val="3926017581"/>
                    </a:ext>
                  </a:extLst>
                </a:gridCol>
                <a:gridCol w="1972087">
                  <a:extLst>
                    <a:ext uri="{9D8B030D-6E8A-4147-A177-3AD203B41FA5}">
                      <a16:colId xmlns:a16="http://schemas.microsoft.com/office/drawing/2014/main" val="4292545868"/>
                    </a:ext>
                  </a:extLst>
                </a:gridCol>
                <a:gridCol w="1972087">
                  <a:extLst>
                    <a:ext uri="{9D8B030D-6E8A-4147-A177-3AD203B41FA5}">
                      <a16:colId xmlns:a16="http://schemas.microsoft.com/office/drawing/2014/main" val="1294129516"/>
                    </a:ext>
                  </a:extLst>
                </a:gridCol>
                <a:gridCol w="1972087">
                  <a:extLst>
                    <a:ext uri="{9D8B030D-6E8A-4147-A177-3AD203B41FA5}">
                      <a16:colId xmlns:a16="http://schemas.microsoft.com/office/drawing/2014/main" val="29716829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nl-NL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Status:</a:t>
                      </a:r>
                      <a:endParaRPr lang="en-NL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8453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endParaRPr lang="en-GB" dirty="0">
                        <a:effectLst/>
                      </a:endParaRPr>
                    </a:p>
                    <a:p>
                      <a:pPr algn="l" rtl="0" fontAlgn="base"/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er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een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verklaring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Ja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Ja</a:t>
                      </a:r>
                      <a:endParaRPr lang="en-NL" sz="12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Ja</a:t>
                      </a:r>
                      <a:endParaRPr lang="en-NL" sz="12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algn="l" rtl="0" fontAlgn="base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Ja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algn="l" rtl="0" fontAlgn="base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8767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endParaRPr lang="en-GB" dirty="0">
                        <a:effectLst/>
                      </a:endParaRPr>
                    </a:p>
                    <a:p>
                      <a:pPr algn="l" rtl="0" fontAlgn="base"/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Onderzoek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 3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jaar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oud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Ja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ja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Binnen 6 maanden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Niet bekend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863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endParaRPr lang="en-GB" dirty="0">
                        <a:effectLst/>
                      </a:endParaRPr>
                    </a:p>
                    <a:p>
                      <a:pPr algn="l" rtl="0" fontAlgn="base"/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Hoeveel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criteria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zijn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voldaan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Alle 50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&lt; 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Niet bekend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Niet bekend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Niet bekend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990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endParaRPr lang="en-GB" dirty="0">
                        <a:effectLst/>
                      </a:endParaRPr>
                    </a:p>
                    <a:p>
                      <a:pPr algn="l" rtl="0" fontAlgn="base"/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Voldoet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wet?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Ja 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Ja, als er ieder jaar verbetering is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Ja, maximaal 6 maanden na verklaring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NL" sz="1200" b="0" i="0" kern="120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NL" sz="1200" b="0" i="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90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1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219A84-5797-C62D-3653-FA96581E7201}"/>
              </a:ext>
            </a:extLst>
          </p:cNvPr>
          <p:cNvSpPr/>
          <p:nvPr/>
        </p:nvSpPr>
        <p:spPr>
          <a:xfrm>
            <a:off x="7505699" y="1690688"/>
            <a:ext cx="3704817" cy="3660775"/>
          </a:xfrm>
          <a:prstGeom prst="rect">
            <a:avLst/>
          </a:prstGeom>
          <a:solidFill>
            <a:srgbClr val="032B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Het toegankelijkheidsonderzoek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WCAG-EM Audit</a:t>
            </a:r>
          </a:p>
          <a:p>
            <a:r>
              <a:rPr lang="en-NL" dirty="0"/>
              <a:t>Informatie over opdracht, onderzoek, </a:t>
            </a:r>
            <a:br>
              <a:rPr lang="en-NL" dirty="0"/>
            </a:br>
            <a:r>
              <a:rPr lang="en-NL" dirty="0"/>
              <a:t>website/app</a:t>
            </a:r>
          </a:p>
          <a:p>
            <a:r>
              <a:rPr lang="en-NL" dirty="0"/>
              <a:t>Reproduceerbaarheid</a:t>
            </a:r>
          </a:p>
          <a:p>
            <a:r>
              <a:rPr lang="en-NL" dirty="0"/>
              <a:t>Type:</a:t>
            </a:r>
          </a:p>
          <a:p>
            <a:pPr lvl="1"/>
            <a:r>
              <a:rPr lang="en-NL" dirty="0"/>
              <a:t>Volledig</a:t>
            </a:r>
          </a:p>
          <a:p>
            <a:pPr lvl="1"/>
            <a:r>
              <a:rPr lang="en-NL" dirty="0"/>
              <a:t>Technisch</a:t>
            </a:r>
          </a:p>
          <a:p>
            <a:pPr lvl="1"/>
            <a:r>
              <a:rPr lang="en-NL" dirty="0"/>
              <a:t>Content</a:t>
            </a:r>
          </a:p>
          <a:p>
            <a:r>
              <a:rPr lang="en-NL" dirty="0"/>
              <a:t>Geteste sample vs inhoud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4911A-0BAF-FF6D-8F18-257837715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4" r="25154" b="371"/>
          <a:stretch/>
        </p:blipFill>
        <p:spPr>
          <a:xfrm>
            <a:off x="7648983" y="1825625"/>
            <a:ext cx="3704817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sz="4000" dirty="0"/>
              <a:t>Register/Dashboard  toegankelijkheidsverklaringen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toegankelijkheidsverklaring.nl</a:t>
            </a:r>
            <a:endParaRPr lang="en-GB" dirty="0"/>
          </a:p>
          <a:p>
            <a:pPr lvl="1"/>
            <a:r>
              <a:rPr lang="en-GB" dirty="0" err="1"/>
              <a:t>Invulassistent</a:t>
            </a:r>
            <a:r>
              <a:rPr lang="en-GB" dirty="0"/>
              <a:t> &amp; Register</a:t>
            </a: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C2435-821A-B8EC-7E26-80D11AD5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575" y="2559605"/>
            <a:ext cx="6197942" cy="4143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EA110F-594A-9CB3-3842-37AE5424E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80" y="2714625"/>
            <a:ext cx="39973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sz="4000" dirty="0"/>
              <a:t>Register/Dashboard  toegankelijkheidsverklaringen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err="1"/>
              <a:t>dashboard.digitoegankelijk.nl</a:t>
            </a: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6A992-3D1D-3BA7-28B9-D106884B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83785"/>
            <a:ext cx="5840585" cy="3770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357AC-C27C-4AD8-9B6D-8FF80734A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1338"/>
            <a:ext cx="11887200" cy="43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Uitzonderingen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U</a:t>
            </a:r>
            <a:r>
              <a:rPr lang="en-NL" dirty="0"/>
              <a:t>itzonderingen</a:t>
            </a:r>
          </a:p>
          <a:p>
            <a:pPr lvl="1"/>
            <a:r>
              <a:rPr lang="en-NL" dirty="0"/>
              <a:t>Audio en video voor 23 september 2020</a:t>
            </a:r>
          </a:p>
          <a:p>
            <a:pPr lvl="1"/>
            <a:r>
              <a:rPr lang="en-NL" dirty="0"/>
              <a:t>pdf-bestanden voor 23 september 2018</a:t>
            </a:r>
          </a:p>
          <a:p>
            <a:pPr lvl="1"/>
            <a:r>
              <a:rPr lang="en-NL" dirty="0"/>
              <a:t>live uitgezonden audio en video</a:t>
            </a:r>
          </a:p>
          <a:p>
            <a:pPr lvl="1"/>
            <a:r>
              <a:rPr lang="en-NL" dirty="0"/>
              <a:t>online kaarten</a:t>
            </a:r>
          </a:p>
          <a:p>
            <a:pPr lvl="1"/>
            <a:r>
              <a:rPr lang="en-NL" dirty="0"/>
              <a:t>content van derden afkomstig.</a:t>
            </a:r>
          </a:p>
          <a:p>
            <a:r>
              <a:rPr lang="en-NL" dirty="0"/>
              <a:t>Onevenredige last</a:t>
            </a:r>
          </a:p>
          <a:p>
            <a:pPr lvl="1"/>
            <a:r>
              <a:rPr lang="en-GB" i="1" dirty="0"/>
              <a:t>“Er is </a:t>
            </a:r>
            <a:r>
              <a:rPr lang="en-GB" i="1" dirty="0" err="1"/>
              <a:t>sprake</a:t>
            </a:r>
            <a:r>
              <a:rPr lang="en-GB" i="1" dirty="0"/>
              <a:t> van </a:t>
            </a:r>
            <a:r>
              <a:rPr lang="en-GB" i="1" dirty="0" err="1"/>
              <a:t>onevenredige</a:t>
            </a:r>
            <a:r>
              <a:rPr lang="en-GB" i="1" dirty="0"/>
              <a:t> last </a:t>
            </a:r>
            <a:r>
              <a:rPr lang="en-GB" i="1" dirty="0" err="1"/>
              <a:t>als</a:t>
            </a:r>
            <a:r>
              <a:rPr lang="en-GB" i="1" dirty="0"/>
              <a:t> het </a:t>
            </a:r>
            <a:r>
              <a:rPr lang="en-GB" i="1" dirty="0" err="1"/>
              <a:t>voordeel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gebruiker</a:t>
            </a:r>
            <a:r>
              <a:rPr lang="en-GB" i="1" dirty="0"/>
              <a:t> </a:t>
            </a:r>
            <a:r>
              <a:rPr lang="en-GB" i="1" dirty="0" err="1"/>
              <a:t>niet</a:t>
            </a:r>
            <a:r>
              <a:rPr lang="en-GB" i="1" dirty="0"/>
              <a:t> </a:t>
            </a:r>
            <a:r>
              <a:rPr lang="en-GB" i="1" dirty="0" err="1"/>
              <a:t>opweegt</a:t>
            </a:r>
            <a:r>
              <a:rPr lang="en-GB" i="1" dirty="0"/>
              <a:t> </a:t>
            </a:r>
            <a:r>
              <a:rPr lang="en-GB" i="1" dirty="0" err="1"/>
              <a:t>tegen</a:t>
            </a:r>
            <a:r>
              <a:rPr lang="en-GB" i="1" dirty="0"/>
              <a:t> de </a:t>
            </a:r>
            <a:r>
              <a:rPr lang="en-GB" i="1" dirty="0" err="1"/>
              <a:t>kosten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de </a:t>
            </a:r>
            <a:r>
              <a:rPr lang="en-GB" i="1" dirty="0" err="1"/>
              <a:t>moeite</a:t>
            </a:r>
            <a:r>
              <a:rPr lang="en-GB" i="1" dirty="0"/>
              <a:t> die het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overheidsorganisatie</a:t>
            </a:r>
            <a:r>
              <a:rPr lang="en-GB" i="1" dirty="0"/>
              <a:t> </a:t>
            </a:r>
            <a:r>
              <a:rPr lang="en-GB" i="1" dirty="0" err="1"/>
              <a:t>kost</a:t>
            </a:r>
            <a:r>
              <a:rPr lang="en-GB" i="1" dirty="0"/>
              <a:t> om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probleem</a:t>
            </a:r>
            <a:r>
              <a:rPr lang="en-GB" i="1" dirty="0"/>
              <a:t> met </a:t>
            </a:r>
            <a:r>
              <a:rPr lang="en-GB" i="1" dirty="0" err="1"/>
              <a:t>toegankelijkheid</a:t>
            </a:r>
            <a:r>
              <a:rPr lang="en-GB" i="1" dirty="0"/>
              <a:t> op </a:t>
            </a:r>
            <a:r>
              <a:rPr lang="en-GB" i="1" dirty="0" err="1"/>
              <a:t>te</a:t>
            </a:r>
            <a:r>
              <a:rPr lang="en-GB" i="1" dirty="0"/>
              <a:t> </a:t>
            </a:r>
            <a:r>
              <a:rPr lang="en-GB" i="1" dirty="0" err="1"/>
              <a:t>lossen</a:t>
            </a:r>
            <a:r>
              <a:rPr lang="en-GB" i="1" dirty="0"/>
              <a:t>.”</a:t>
            </a:r>
            <a:endParaRPr lang="en-NL" i="1" dirty="0"/>
          </a:p>
          <a:p>
            <a:r>
              <a:rPr lang="en-NL" dirty="0"/>
              <a:t>Toegankelijke alternatieven</a:t>
            </a:r>
          </a:p>
          <a:p>
            <a:endParaRPr lang="en-NL" dirty="0"/>
          </a:p>
          <a:p>
            <a:r>
              <a:rPr lang="en-NL" sz="2000" dirty="0"/>
              <a:t>Meer informatie:</a:t>
            </a:r>
          </a:p>
          <a:p>
            <a:pPr lvl="1"/>
            <a:r>
              <a:rPr lang="en-GB" sz="1800" dirty="0">
                <a:hlinkClick r:id="rId2"/>
              </a:rPr>
              <a:t>https://www.digitoegankelijk.nl/toezicht/onevenredige-last</a:t>
            </a:r>
            <a:r>
              <a:rPr lang="en-GB" sz="1800" dirty="0"/>
              <a:t> </a:t>
            </a:r>
          </a:p>
          <a:p>
            <a:pPr lvl="1"/>
            <a:r>
              <a:rPr lang="en-GB" sz="1800" dirty="0">
                <a:hlinkClick r:id="rId3"/>
              </a:rPr>
              <a:t>https://www.digitoegankelijk.nl/wetgeving/uitzonderingen</a:t>
            </a:r>
            <a:r>
              <a:rPr lang="en-GB" sz="1800" dirty="0"/>
              <a:t> </a:t>
            </a: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A7DEC-2C63-5DB6-985B-7BB76187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0"/>
            <a:ext cx="10515600" cy="1325563"/>
          </a:xfrm>
        </p:spPr>
        <p:txBody>
          <a:bodyPr/>
          <a:lstStyle/>
          <a:p>
            <a:r>
              <a:rPr lang="en-NL" b="1" dirty="0">
                <a:solidFill>
                  <a:schemeClr val="bg1"/>
                </a:solidFill>
              </a:rPr>
              <a:t>Voorbeelden</a:t>
            </a:r>
          </a:p>
        </p:txBody>
      </p:sp>
    </p:spTree>
    <p:extLst>
      <p:ext uri="{BB962C8B-B14F-4D97-AF65-F5344CB8AC3E}">
        <p14:creationId xmlns:p14="http://schemas.microsoft.com/office/powerpoint/2010/main" val="205686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Linkteksten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NL" dirty="0"/>
              <a:t>2.4.4: doel van de link</a:t>
            </a:r>
          </a:p>
          <a:p>
            <a:r>
              <a:rPr lang="en-NL" dirty="0"/>
              <a:t>‘Klik </a:t>
            </a:r>
            <a:r>
              <a:rPr lang="en-NL" u="sng" dirty="0"/>
              <a:t>hier</a:t>
            </a:r>
            <a:r>
              <a:rPr lang="en-NL" dirty="0"/>
              <a:t> voor meer informatie over onze privacy policy’</a:t>
            </a:r>
          </a:p>
          <a:p>
            <a:r>
              <a:rPr lang="en-NL" dirty="0"/>
              <a:t>‘Klik voor </a:t>
            </a:r>
            <a:r>
              <a:rPr lang="en-NL" u="sng" dirty="0"/>
              <a:t>meer informatie over onze privacy policy</a:t>
            </a:r>
            <a:r>
              <a:rPr lang="en-NL" dirty="0"/>
              <a:t>’</a:t>
            </a:r>
          </a:p>
          <a:p>
            <a:pPr marL="0" indent="0">
              <a:buNone/>
            </a:pPr>
            <a:r>
              <a:rPr lang="en-NL" dirty="0"/>
              <a:t>1.4.1: niet alleen afhankelijk van kleur</a:t>
            </a:r>
          </a:p>
          <a:p>
            <a:r>
              <a:rPr lang="en-NL" dirty="0"/>
              <a:t>‘Klik voor </a:t>
            </a:r>
            <a:r>
              <a:rPr lang="en-NL" dirty="0">
                <a:solidFill>
                  <a:schemeClr val="accent1">
                    <a:lumMod val="75000"/>
                  </a:schemeClr>
                </a:solidFill>
              </a:rPr>
              <a:t>meer informatie over onze privacy policy</a:t>
            </a:r>
            <a:r>
              <a:rPr lang="en-NL" dirty="0"/>
              <a:t>’</a:t>
            </a:r>
          </a:p>
          <a:p>
            <a:r>
              <a:rPr lang="en-NL" dirty="0"/>
              <a:t>‘Klik voor </a:t>
            </a:r>
            <a:r>
              <a:rPr lang="en-NL" i="1" dirty="0"/>
              <a:t>meer informatie over onze privacy policy</a:t>
            </a:r>
            <a:r>
              <a:rPr lang="en-NL" dirty="0"/>
              <a:t>’</a:t>
            </a:r>
          </a:p>
          <a:p>
            <a:r>
              <a:rPr lang="en-NL" dirty="0"/>
              <a:t>‘Klik voor </a:t>
            </a:r>
            <a:r>
              <a:rPr lang="en-NL" b="1" dirty="0"/>
              <a:t>meer informatie over onze privacy policy</a:t>
            </a:r>
            <a:r>
              <a:rPr lang="en-NL" dirty="0"/>
              <a:t>’</a:t>
            </a:r>
          </a:p>
          <a:p>
            <a:r>
              <a:rPr lang="en-NL" dirty="0"/>
              <a:t>‘Klik voor </a:t>
            </a:r>
            <a:r>
              <a:rPr lang="en-NL" u="sng" dirty="0"/>
              <a:t>meer informatie over onze privacy policy</a:t>
            </a:r>
            <a:r>
              <a:rPr lang="en-NL" dirty="0"/>
              <a:t>’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Hyperlinks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NL" dirty="0"/>
              <a:t>2.4.4: doel van de link</a:t>
            </a:r>
          </a:p>
          <a:p>
            <a:pPr marL="0" indent="0">
              <a:buNone/>
            </a:pPr>
            <a:r>
              <a:rPr lang="en-NL" dirty="0"/>
              <a:t>1.4.5: Afbeeldingen</a:t>
            </a:r>
            <a:br>
              <a:rPr lang="en-NL" dirty="0"/>
            </a:br>
            <a:r>
              <a:rPr lang="en-NL" dirty="0"/>
              <a:t>van tekst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2B7AC-F72D-A0F5-7990-B79405839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585" y="1165286"/>
            <a:ext cx="7772400" cy="2736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1F1E0-7092-246E-EC3F-187B5734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40" t="30729" r="1270" b="42205"/>
          <a:stretch/>
        </p:blipFill>
        <p:spPr>
          <a:xfrm>
            <a:off x="4203585" y="1027906"/>
            <a:ext cx="7883641" cy="33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7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Toetsenbordnavigatie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2.1.1: toetsenbord</a:t>
            </a:r>
          </a:p>
          <a:p>
            <a:r>
              <a:rPr lang="en-NL" dirty="0"/>
              <a:t>2.4.3 &amp; 2.4.7: focus</a:t>
            </a:r>
          </a:p>
          <a:p>
            <a:r>
              <a:rPr lang="en-NL" dirty="0"/>
              <a:t>2.4.1: blokken overslaan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BD0AB-8941-0BF7-1A2E-94D3CA875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9" y="3631124"/>
            <a:ext cx="10088786" cy="1512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C6687-0F51-AC47-C361-D5F88D7A5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99" y="3496187"/>
            <a:ext cx="10294674" cy="200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Video met een auditieve functiebeperking</a:t>
            </a:r>
          </a:p>
          <a:p>
            <a:pPr lvl="1"/>
            <a:r>
              <a:rPr lang="en-NL" dirty="0"/>
              <a:t>Ondertiteling</a:t>
            </a:r>
          </a:p>
          <a:p>
            <a:r>
              <a:rPr lang="en-NL" dirty="0"/>
              <a:t>Video met een visuele functiebeperking</a:t>
            </a:r>
          </a:p>
          <a:p>
            <a:pPr lvl="1"/>
            <a:r>
              <a:rPr lang="en-NL" dirty="0"/>
              <a:t>Transcript / audiodescriptie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Bewustwording digitale toegankelijkheid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55182" cy="4351338"/>
          </a:xfrm>
        </p:spPr>
        <p:txBody>
          <a:bodyPr>
            <a:normAutofit/>
          </a:bodyPr>
          <a:lstStyle/>
          <a:p>
            <a:r>
              <a:rPr lang="en-NL" dirty="0"/>
              <a:t>Wat is digitale toegankelijkheid?</a:t>
            </a:r>
          </a:p>
          <a:p>
            <a:r>
              <a:rPr lang="en-NL" dirty="0"/>
              <a:t>WCAG</a:t>
            </a:r>
          </a:p>
          <a:p>
            <a:r>
              <a:rPr lang="en-NL" dirty="0"/>
              <a:t>Waarom en voor wie is het belangrijk?</a:t>
            </a:r>
          </a:p>
          <a:p>
            <a:r>
              <a:rPr lang="en-NL" dirty="0"/>
              <a:t>Voorbeelden</a:t>
            </a:r>
          </a:p>
          <a:p>
            <a:r>
              <a:rPr lang="en-NL" dirty="0"/>
              <a:t>Wetgeving</a:t>
            </a:r>
          </a:p>
          <a:p>
            <a:r>
              <a:rPr lang="en-NL" dirty="0"/>
              <a:t>Toegankelijkheidsverklaringen</a:t>
            </a:r>
          </a:p>
          <a:p>
            <a:r>
              <a:rPr lang="en-NL" dirty="0"/>
              <a:t>Vragen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4EE1D-F4F0-C9B3-4110-5B9C9A26A77E}"/>
              </a:ext>
            </a:extLst>
          </p:cNvPr>
          <p:cNvSpPr txBox="1"/>
          <p:nvPr/>
        </p:nvSpPr>
        <p:spPr>
          <a:xfrm>
            <a:off x="683491" y="2244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20851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Pdf-bestanden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Web vs pdf-bestanden</a:t>
            </a:r>
          </a:p>
          <a:p>
            <a:r>
              <a:rPr lang="en-NL" dirty="0"/>
              <a:t>Voorzien van tags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Vragen?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537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Stel ze nu; </a:t>
            </a:r>
          </a:p>
          <a:p>
            <a:pPr marL="0" indent="0">
              <a:buNone/>
            </a:pPr>
            <a:r>
              <a:rPr lang="en-GB" dirty="0"/>
              <a:t>Op de online community;</a:t>
            </a:r>
          </a:p>
          <a:p>
            <a:pPr marL="0" indent="0">
              <a:buNone/>
            </a:pPr>
            <a:r>
              <a:rPr lang="en-GB" dirty="0" err="1"/>
              <a:t>Tijdens</a:t>
            </a:r>
            <a:r>
              <a:rPr lang="en-GB" dirty="0"/>
              <a:t> het </a:t>
            </a:r>
            <a:r>
              <a:rPr lang="en-GB" dirty="0" err="1"/>
              <a:t>maandelijkse</a:t>
            </a:r>
            <a:r>
              <a:rPr lang="en-GB" dirty="0"/>
              <a:t> </a:t>
            </a:r>
            <a:r>
              <a:rPr lang="en-GB" dirty="0" err="1"/>
              <a:t>vragen</a:t>
            </a:r>
            <a:r>
              <a:rPr lang="en-GB" dirty="0"/>
              <a:t>(v)</a:t>
            </a:r>
            <a:r>
              <a:rPr lang="en-GB" dirty="0" err="1"/>
              <a:t>uur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800" dirty="0"/>
              <a:t>​</a:t>
            </a:r>
            <a:r>
              <a:rPr lang="en-GB" sz="1800" dirty="0" err="1"/>
              <a:t>Accessy.club</a:t>
            </a:r>
            <a:r>
              <a:rPr lang="en-GB" sz="1800" dirty="0"/>
              <a:t> </a:t>
            </a:r>
          </a:p>
          <a:p>
            <a:pPr marL="0" indent="0">
              <a:buNone/>
            </a:pPr>
            <a:r>
              <a:rPr lang="en-GB" sz="1800" dirty="0" err="1"/>
              <a:t>Vincent@accessy.nl</a:t>
            </a:r>
            <a:endParaRPr lang="en-GB" sz="1800" dirty="0"/>
          </a:p>
          <a:p>
            <a:pPr marL="0" indent="0">
              <a:buNone/>
            </a:pPr>
            <a:r>
              <a:rPr lang="en-GB" sz="1800" dirty="0" err="1"/>
              <a:t>info@accessy.nl</a:t>
            </a:r>
            <a:endParaRPr lang="en-NL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C21E2A-D856-74BB-B64D-99DDBFD7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FB9DA17-7DB1-AA68-4BCA-E7ED95FA6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/>
          <a:stretch/>
        </p:blipFill>
        <p:spPr bwMode="auto">
          <a:xfrm>
            <a:off x="5943603" y="-71441"/>
            <a:ext cx="6291262" cy="70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6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4C3DA-EEF1-1E9E-9DBF-BE5D3D363E21}"/>
              </a:ext>
            </a:extLst>
          </p:cNvPr>
          <p:cNvSpPr/>
          <p:nvPr/>
        </p:nvSpPr>
        <p:spPr>
          <a:xfrm>
            <a:off x="6895475" y="1528997"/>
            <a:ext cx="4586991" cy="4332157"/>
          </a:xfrm>
          <a:prstGeom prst="rect">
            <a:avLst/>
          </a:prstGeom>
          <a:solidFill>
            <a:srgbClr val="032B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Even voorstellen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6707" cy="4351338"/>
          </a:xfrm>
        </p:spPr>
        <p:txBody>
          <a:bodyPr>
            <a:normAutofit/>
          </a:bodyPr>
          <a:lstStyle/>
          <a:p>
            <a:r>
              <a:rPr lang="en-NL" dirty="0"/>
              <a:t>Vincent van Brakel</a:t>
            </a:r>
          </a:p>
          <a:p>
            <a:r>
              <a:rPr lang="en-NL" dirty="0"/>
              <a:t>Onderzoeker WCAG-EM Digitale Toegankelijkheid</a:t>
            </a:r>
          </a:p>
          <a:p>
            <a:r>
              <a:rPr lang="en-NL" dirty="0"/>
              <a:t>Van SEO naar toegankelijkheid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5B4A7-8158-E82F-8E45-F6752FA11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1"/>
          <a:stretch/>
        </p:blipFill>
        <p:spPr>
          <a:xfrm>
            <a:off x="7068845" y="1690688"/>
            <a:ext cx="45741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1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0FAA7-11E7-B1AB-6E7E-EBBA6F6A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0"/>
            <a:ext cx="10515600" cy="1325563"/>
          </a:xfrm>
        </p:spPr>
        <p:txBody>
          <a:bodyPr/>
          <a:lstStyle/>
          <a:p>
            <a:r>
              <a:rPr lang="en-NL" b="1" dirty="0">
                <a:solidFill>
                  <a:schemeClr val="bg1"/>
                </a:solidFill>
              </a:rPr>
              <a:t>Introductie digitale toegankelijkheid</a:t>
            </a:r>
          </a:p>
        </p:txBody>
      </p:sp>
    </p:spTree>
    <p:extLst>
      <p:ext uri="{BB962C8B-B14F-4D97-AF65-F5344CB8AC3E}">
        <p14:creationId xmlns:p14="http://schemas.microsoft.com/office/powerpoint/2010/main" val="351783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Het belang van digitale toegankelijkheid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Grootte van de doelgroep</a:t>
            </a:r>
          </a:p>
          <a:p>
            <a:pPr lvl="1"/>
            <a:r>
              <a:rPr lang="en-NL" dirty="0"/>
              <a:t>4,5 miljoen Nederlanders met een functiebeperking of chronische ziekte</a:t>
            </a:r>
          </a:p>
          <a:p>
            <a:r>
              <a:rPr lang="en-NL" dirty="0"/>
              <a:t>Soorten functiebeperkingen</a:t>
            </a:r>
          </a:p>
          <a:p>
            <a:pPr lvl="1"/>
            <a:r>
              <a:rPr lang="en-NL" dirty="0"/>
              <a:t>Zintuigelijke beperking</a:t>
            </a:r>
          </a:p>
          <a:p>
            <a:pPr lvl="2"/>
            <a:r>
              <a:rPr lang="en-NL" dirty="0"/>
              <a:t>Doofheid</a:t>
            </a:r>
          </a:p>
          <a:p>
            <a:pPr lvl="2"/>
            <a:r>
              <a:rPr lang="en-NL" dirty="0"/>
              <a:t>Blindheid</a:t>
            </a:r>
          </a:p>
          <a:p>
            <a:pPr lvl="2"/>
            <a:r>
              <a:rPr lang="en-NL" dirty="0"/>
              <a:t>Slechtziend</a:t>
            </a:r>
          </a:p>
          <a:p>
            <a:pPr lvl="2"/>
            <a:r>
              <a:rPr lang="en-NL" dirty="0"/>
              <a:t>Slechthorend</a:t>
            </a:r>
          </a:p>
          <a:p>
            <a:pPr lvl="1"/>
            <a:r>
              <a:rPr lang="en-NL" dirty="0"/>
              <a:t>Lichamelijke beperkingen</a:t>
            </a:r>
          </a:p>
          <a:p>
            <a:pPr lvl="1"/>
            <a:r>
              <a:rPr lang="en-NL" dirty="0"/>
              <a:t>Cognitieve beperkingen</a:t>
            </a:r>
          </a:p>
          <a:p>
            <a:pPr lvl="2"/>
            <a:r>
              <a:rPr lang="en-NL" dirty="0"/>
              <a:t>TOA, Alzheimer, ADD/ADHD, dyslexie etc.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Soorten functiebeperkingen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EB304F9-3E1E-C3E9-2B1F-04EF56415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692071"/>
              </p:ext>
            </p:extLst>
          </p:nvPr>
        </p:nvGraphicFramePr>
        <p:xfrm>
          <a:off x="933450" y="1736251"/>
          <a:ext cx="8832850" cy="3541401"/>
        </p:xfrm>
        <a:graphic>
          <a:graphicData uri="http://schemas.openxmlformats.org/drawingml/2006/table">
            <a:tbl>
              <a:tblPr/>
              <a:tblGrid>
                <a:gridCol w="2215647">
                  <a:extLst>
                    <a:ext uri="{9D8B030D-6E8A-4147-A177-3AD203B41FA5}">
                      <a16:colId xmlns:a16="http://schemas.microsoft.com/office/drawing/2014/main" val="1740862643"/>
                    </a:ext>
                  </a:extLst>
                </a:gridCol>
                <a:gridCol w="2200778">
                  <a:extLst>
                    <a:ext uri="{9D8B030D-6E8A-4147-A177-3AD203B41FA5}">
                      <a16:colId xmlns:a16="http://schemas.microsoft.com/office/drawing/2014/main" val="2493618211"/>
                    </a:ext>
                  </a:extLst>
                </a:gridCol>
                <a:gridCol w="2185908">
                  <a:extLst>
                    <a:ext uri="{9D8B030D-6E8A-4147-A177-3AD203B41FA5}">
                      <a16:colId xmlns:a16="http://schemas.microsoft.com/office/drawing/2014/main" val="3926017581"/>
                    </a:ext>
                  </a:extLst>
                </a:gridCol>
                <a:gridCol w="2230517">
                  <a:extLst>
                    <a:ext uri="{9D8B030D-6E8A-4147-A177-3AD203B41FA5}">
                      <a16:colId xmlns:a16="http://schemas.microsoft.com/office/drawing/2014/main" val="4292545868"/>
                    </a:ext>
                  </a:extLst>
                </a:gridCol>
              </a:tblGrid>
              <a:tr h="618650">
                <a:tc>
                  <a:txBody>
                    <a:bodyPr/>
                    <a:lstStyle/>
                    <a:p>
                      <a:pPr fontAlgn="ctr"/>
                      <a:endParaRPr lang="en-NL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NL" sz="1600" b="0" i="0" dirty="0">
                          <a:solidFill>
                            <a:srgbClr val="000B38"/>
                          </a:solidFill>
                          <a:effectLst/>
                          <a:latin typeface="Roboto" panose="02000000000000000000" pitchFamily="2" charset="0"/>
                        </a:rPr>
                        <a:t>​ 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600" b="1" i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Permament</a:t>
                      </a:r>
                      <a:endParaRPr lang="en-GB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6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r>
                        <a:rPr lang="en-GB" sz="1600" b="1" i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Tijdelijk</a:t>
                      </a:r>
                      <a:endParaRPr lang="en-GB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600" b="1" i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Situationeel</a:t>
                      </a:r>
                      <a:r>
                        <a:rPr lang="en-GB" sz="1600" b="0" i="0" dirty="0">
                          <a:solidFill>
                            <a:srgbClr val="000B38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84535"/>
                  </a:ext>
                </a:extLst>
              </a:tr>
              <a:tr h="1031084">
                <a:tc>
                  <a:txBody>
                    <a:bodyPr/>
                    <a:lstStyle/>
                    <a:p>
                      <a:pPr fontAlgn="ctr"/>
                      <a:endParaRPr lang="en-GB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</a:t>
                      </a:r>
                      <a:r>
                        <a:rPr lang="en-GB" sz="16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Mobiliteit</a:t>
                      </a:r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Verlamming, amputatie, chronische ziekte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Gebroken been, verstuikte enkel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​Drukke trein zonder zitplaatsen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87679"/>
                  </a:ext>
                </a:extLst>
              </a:tr>
              <a:tr h="824867">
                <a:tc>
                  <a:txBody>
                    <a:bodyPr/>
                    <a:lstStyle/>
                    <a:p>
                      <a:pPr fontAlgn="ctr"/>
                      <a:endParaRPr lang="en-GB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6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Visueel</a:t>
                      </a:r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​Blindheid, slechtziendheid 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Ooginfectie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Felle zon in de trein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8633"/>
                  </a:ext>
                </a:extLst>
              </a:tr>
              <a:tr h="1031084">
                <a:tc>
                  <a:txBody>
                    <a:bodyPr/>
                    <a:lstStyle/>
                    <a:p>
                      <a:pPr fontAlgn="ctr"/>
                      <a:endParaRPr lang="en-GB" sz="1600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</a:t>
                      </a:r>
                      <a:r>
                        <a:rPr lang="en-GB" sz="16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Auditief</a:t>
                      </a:r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​Doofheid 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Oorontsteking, tijdelijk gehoorverlies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NL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NL" sz="16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Lawaaiige omgeving, oordoppen in</a:t>
                      </a:r>
                      <a:endParaRPr lang="en-NL" sz="1600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99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84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Voordelen van digitale toegankelijkheid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L" dirty="0"/>
              <a:t>Groter bereik, dus betere dienstverlening/grotere doelgroep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Beter te begrijpen door machines (schermlezers vs zoekmachines)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Betere gebruiksvriendelijkheid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Minder druk op klantenservice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Voldoen aan wetgeving</a:t>
            </a:r>
          </a:p>
          <a:p>
            <a:pPr marL="514350" indent="-514350">
              <a:buFont typeface="+mj-lt"/>
              <a:buAutoNum type="arabicPeriod"/>
            </a:pP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WCAG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WCAG 2.1 Niveau AA</a:t>
            </a:r>
          </a:p>
          <a:p>
            <a:r>
              <a:rPr lang="en-NL" dirty="0"/>
              <a:t>W3C</a:t>
            </a:r>
          </a:p>
          <a:p>
            <a:r>
              <a:rPr lang="en-NL" dirty="0"/>
              <a:t>Voorbeelden:</a:t>
            </a:r>
          </a:p>
          <a:p>
            <a:pPr lvl="1"/>
            <a:r>
              <a:rPr lang="en-NL" dirty="0"/>
              <a:t>1.1.1: Tekstueel alternatief</a:t>
            </a:r>
          </a:p>
          <a:p>
            <a:pPr lvl="1"/>
            <a:r>
              <a:rPr lang="en-NL" dirty="0"/>
              <a:t>2.1.1: Toetsenbord</a:t>
            </a:r>
          </a:p>
          <a:p>
            <a:pPr lvl="1"/>
            <a:r>
              <a:rPr lang="en-NL" dirty="0"/>
              <a:t>3.1.1: Taal</a:t>
            </a:r>
          </a:p>
          <a:p>
            <a:pPr lvl="1"/>
            <a:r>
              <a:rPr lang="en-NL" dirty="0"/>
              <a:t>4.1.3: Foutmeldingen</a:t>
            </a:r>
          </a:p>
          <a:p>
            <a:r>
              <a:rPr lang="en-NL" dirty="0"/>
              <a:t>2.1, 2.2 &amp; 3.0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612D66-A19C-CEC5-B8D5-3D643C9B8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14401"/>
              </p:ext>
            </p:extLst>
          </p:nvPr>
        </p:nvGraphicFramePr>
        <p:xfrm>
          <a:off x="5613400" y="1690688"/>
          <a:ext cx="5740400" cy="3402012"/>
        </p:xfrm>
        <a:graphic>
          <a:graphicData uri="http://schemas.openxmlformats.org/drawingml/2006/table">
            <a:tbl>
              <a:tblPr/>
              <a:tblGrid>
                <a:gridCol w="1439932">
                  <a:extLst>
                    <a:ext uri="{9D8B030D-6E8A-4147-A177-3AD203B41FA5}">
                      <a16:colId xmlns:a16="http://schemas.microsoft.com/office/drawing/2014/main" val="1740862643"/>
                    </a:ext>
                  </a:extLst>
                </a:gridCol>
                <a:gridCol w="1430268">
                  <a:extLst>
                    <a:ext uri="{9D8B030D-6E8A-4147-A177-3AD203B41FA5}">
                      <a16:colId xmlns:a16="http://schemas.microsoft.com/office/drawing/2014/main" val="2493618211"/>
                    </a:ext>
                  </a:extLst>
                </a:gridCol>
                <a:gridCol w="1420604">
                  <a:extLst>
                    <a:ext uri="{9D8B030D-6E8A-4147-A177-3AD203B41FA5}">
                      <a16:colId xmlns:a16="http://schemas.microsoft.com/office/drawing/2014/main" val="3926017581"/>
                    </a:ext>
                  </a:extLst>
                </a:gridCol>
                <a:gridCol w="1449596">
                  <a:extLst>
                    <a:ext uri="{9D8B030D-6E8A-4147-A177-3AD203B41FA5}">
                      <a16:colId xmlns:a16="http://schemas.microsoft.com/office/drawing/2014/main" val="4292545868"/>
                    </a:ext>
                  </a:extLst>
                </a:gridCol>
              </a:tblGrid>
              <a:tr h="567002">
                <a:tc>
                  <a:txBody>
                    <a:bodyPr/>
                    <a:lstStyle/>
                    <a:p>
                      <a:pPr fontAlgn="ctr"/>
                      <a:endParaRPr lang="en-NL" dirty="0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 dirty="0">
                          <a:solidFill>
                            <a:srgbClr val="000B38"/>
                          </a:solidFill>
                          <a:effectLst/>
                          <a:latin typeface="Roboto" panose="02000000000000000000" pitchFamily="2" charset="0"/>
                        </a:rPr>
                        <a:t>​ 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r>
                        <a:rPr lang="en-GB" sz="1200" b="1" i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Niveau</a:t>
                      </a:r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</a:t>
                      </a:r>
                      <a:r>
                        <a:rPr lang="en-GB" sz="12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​Niveau AA</a:t>
                      </a:r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​Totaal</a:t>
                      </a:r>
                      <a:r>
                        <a:rPr lang="en-GB" sz="1200" b="0" i="0">
                          <a:solidFill>
                            <a:srgbClr val="000B38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2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84535"/>
                  </a:ext>
                </a:extLst>
              </a:tr>
              <a:tr h="567002">
                <a:tc>
                  <a:txBody>
                    <a:bodyPr/>
                    <a:lstStyle/>
                    <a:p>
                      <a:pPr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Waarneembaar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​9/9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​11/11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​20/20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87679"/>
                  </a:ext>
                </a:extLst>
              </a:tr>
              <a:tr h="567002">
                <a:tc>
                  <a:txBody>
                    <a:bodyPr/>
                    <a:lstStyle/>
                    <a:p>
                      <a:pPr fontAlgn="ctr"/>
                      <a:endParaRPr lang="en-GB" dirty="0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</a:t>
                      </a:r>
                      <a:r>
                        <a:rPr lang="en-GB" sz="1200" b="1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Bedienbaar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​14/14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​3/3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​17/17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8633"/>
                  </a:ext>
                </a:extLst>
              </a:tr>
              <a:tr h="567002">
                <a:tc>
                  <a:txBody>
                    <a:bodyPr/>
                    <a:lstStyle/>
                    <a:p>
                      <a:pPr fontAlgn="ctr"/>
                      <a:endParaRPr lang="en-GB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Begrijpelijk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 dirty="0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​5/5 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​5/5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​10/10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99053"/>
                  </a:ext>
                </a:extLst>
              </a:tr>
              <a:tr h="567002">
                <a:tc>
                  <a:txBody>
                    <a:bodyPr/>
                    <a:lstStyle/>
                    <a:p>
                      <a:pPr fontAlgn="ctr"/>
                      <a:endParaRPr lang="en-GB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Robuust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​2/2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​1/1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​3/3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90203"/>
                  </a:ext>
                </a:extLst>
              </a:tr>
              <a:tr h="567002">
                <a:tc>
                  <a:txBody>
                    <a:bodyPr/>
                    <a:lstStyle/>
                    <a:p>
                      <a:pPr fontAlgn="ctr"/>
                      <a:endParaRPr lang="en-GB">
                        <a:effectLst/>
                      </a:endParaRPr>
                    </a:p>
                    <a:p>
                      <a:pPr algn="just" rtl="0" fontAlgn="base"/>
                      <a:r>
                        <a:rPr lang="en-GB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Totaal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​30/30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​20/20 </a:t>
                      </a:r>
                      <a:endParaRPr lang="en-NL" b="0" i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NL" dirty="0">
                        <a:effectLst/>
                      </a:endParaRPr>
                    </a:p>
                    <a:p>
                      <a:pPr algn="just" rtl="0" fontAlgn="base"/>
                      <a:r>
                        <a:rPr lang="en-NL" sz="12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​50/50 </a:t>
                      </a:r>
                      <a:endParaRPr lang="en-NL" b="0" i="0" dirty="0">
                        <a:solidFill>
                          <a:srgbClr val="000B38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12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5355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58C2-3E1A-EA16-6720-4838295D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Wettelijke verplichtingen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4F6C-1996-56D8-2454-05860A54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Besluit digitale toegankelijkheid overheid</a:t>
            </a:r>
          </a:p>
          <a:p>
            <a:pPr lvl="1"/>
            <a:r>
              <a:rPr lang="en-NL" dirty="0"/>
              <a:t>Websites, apps, intranetten</a:t>
            </a:r>
          </a:p>
          <a:p>
            <a:r>
              <a:rPr lang="en-GB" u="sng" dirty="0"/>
              <a:t>September 2019</a:t>
            </a:r>
            <a:r>
              <a:rPr lang="en-GB" dirty="0"/>
              <a:t>: </a:t>
            </a:r>
            <a:r>
              <a:rPr lang="en-GB" dirty="0" err="1"/>
              <a:t>voor</a:t>
            </a:r>
            <a:r>
              <a:rPr lang="en-GB" dirty="0"/>
              <a:t> websites </a:t>
            </a:r>
            <a:r>
              <a:rPr lang="en-GB" dirty="0" err="1"/>
              <a:t>na</a:t>
            </a:r>
            <a:r>
              <a:rPr lang="en-GB" dirty="0"/>
              <a:t> 23 </a:t>
            </a:r>
            <a:r>
              <a:rPr lang="en-GB" dirty="0" err="1"/>
              <a:t>september</a:t>
            </a:r>
            <a:r>
              <a:rPr lang="en-GB" dirty="0"/>
              <a:t> 2018 </a:t>
            </a:r>
          </a:p>
          <a:p>
            <a:r>
              <a:rPr lang="en-GB" u="sng" dirty="0"/>
              <a:t>September 2020</a:t>
            </a:r>
            <a:r>
              <a:rPr lang="en-GB" dirty="0"/>
              <a:t>: </a:t>
            </a:r>
            <a:r>
              <a:rPr lang="en-GB" dirty="0" err="1"/>
              <a:t>voor</a:t>
            </a:r>
            <a:r>
              <a:rPr lang="en-GB" dirty="0"/>
              <a:t> alle websites </a:t>
            </a:r>
          </a:p>
          <a:p>
            <a:r>
              <a:rPr lang="en-GB" u="sng" dirty="0" err="1"/>
              <a:t>Juni</a:t>
            </a:r>
            <a:r>
              <a:rPr lang="en-GB" u="sng" dirty="0"/>
              <a:t> 2021</a:t>
            </a:r>
            <a:r>
              <a:rPr lang="en-GB" dirty="0"/>
              <a:t>: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mobiele</a:t>
            </a:r>
            <a:r>
              <a:rPr lang="en-GB" dirty="0"/>
              <a:t> </a:t>
            </a:r>
            <a:r>
              <a:rPr lang="en-GB" dirty="0" err="1"/>
              <a:t>applicaties</a:t>
            </a:r>
            <a:endParaRPr lang="en-GB" dirty="0"/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European Accessibility Act</a:t>
            </a:r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790156-0FA5-B9D5-0FE3-05179291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6233883"/>
            <a:ext cx="2493196" cy="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9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8006</TotalTime>
  <Words>686</Words>
  <Application>Microsoft Macintosh PowerPoint</Application>
  <PresentationFormat>Widescreen</PresentationFormat>
  <Paragraphs>261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Office Theme</vt:lpstr>
      <vt:lpstr>Awareness sessie</vt:lpstr>
      <vt:lpstr>Bewustwording digitale toegankelijkheid</vt:lpstr>
      <vt:lpstr>Even voorstellen</vt:lpstr>
      <vt:lpstr>Introductie digitale toegankelijkheid</vt:lpstr>
      <vt:lpstr>Het belang van digitale toegankelijkheid</vt:lpstr>
      <vt:lpstr>Soorten functiebeperkingen</vt:lpstr>
      <vt:lpstr>Voordelen van digitale toegankelijkheid</vt:lpstr>
      <vt:lpstr>De WCAG</vt:lpstr>
      <vt:lpstr>Wettelijke verplichtingen</vt:lpstr>
      <vt:lpstr>Voldoen aan de wetgeving</vt:lpstr>
      <vt:lpstr>Het toegankelijkheidsonderzoek</vt:lpstr>
      <vt:lpstr>Register/Dashboard  toegankelijkheidsverklaringen</vt:lpstr>
      <vt:lpstr>Register/Dashboard  toegankelijkheidsverklaringen</vt:lpstr>
      <vt:lpstr>Uitzonderingen</vt:lpstr>
      <vt:lpstr>Voorbeelden</vt:lpstr>
      <vt:lpstr>Linkteksten</vt:lpstr>
      <vt:lpstr>Hyperlinks</vt:lpstr>
      <vt:lpstr>Toetsenbordnavigatie</vt:lpstr>
      <vt:lpstr>Video</vt:lpstr>
      <vt:lpstr>Pdf-bestanden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Toegankelijkheidsonderzoek</dc:title>
  <dc:creator>Vincent van Brakel</dc:creator>
  <cp:lastModifiedBy>Vincent van Brakel</cp:lastModifiedBy>
  <cp:revision>33</cp:revision>
  <dcterms:created xsi:type="dcterms:W3CDTF">2023-11-03T07:25:27Z</dcterms:created>
  <dcterms:modified xsi:type="dcterms:W3CDTF">2025-04-07T10:52:23Z</dcterms:modified>
</cp:coreProperties>
</file>