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257" r:id="rId5"/>
    <p:sldId id="296" r:id="rId6"/>
    <p:sldId id="286" r:id="rId7"/>
    <p:sldId id="311" r:id="rId8"/>
    <p:sldId id="299" r:id="rId9"/>
    <p:sldId id="287" r:id="rId10"/>
    <p:sldId id="314" r:id="rId11"/>
    <p:sldId id="304" r:id="rId12"/>
    <p:sldId id="297" r:id="rId13"/>
    <p:sldId id="288" r:id="rId14"/>
    <p:sldId id="282" r:id="rId15"/>
    <p:sldId id="305" r:id="rId16"/>
    <p:sldId id="289" r:id="rId17"/>
    <p:sldId id="272" r:id="rId18"/>
    <p:sldId id="300" r:id="rId19"/>
    <p:sldId id="275" r:id="rId20"/>
    <p:sldId id="306" r:id="rId21"/>
    <p:sldId id="273" r:id="rId22"/>
    <p:sldId id="307" r:id="rId23"/>
    <p:sldId id="274" r:id="rId24"/>
    <p:sldId id="279" r:id="rId25"/>
    <p:sldId id="303" r:id="rId26"/>
    <p:sldId id="301" r:id="rId27"/>
    <p:sldId id="290" r:id="rId28"/>
    <p:sldId id="291" r:id="rId29"/>
    <p:sldId id="292" r:id="rId30"/>
    <p:sldId id="293" r:id="rId31"/>
    <p:sldId id="294" r:id="rId32"/>
    <p:sldId id="295" r:id="rId33"/>
    <p:sldId id="308" r:id="rId34"/>
    <p:sldId id="309" r:id="rId35"/>
    <p:sldId id="310" r:id="rId36"/>
    <p:sldId id="312" r:id="rId37"/>
    <p:sldId id="313" r:id="rId38"/>
    <p:sldId id="285" r:id="rId39"/>
    <p:sldId id="302" r:id="rId4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25" autoAdjust="0"/>
    <p:restoredTop sz="77527" autoAdjust="0"/>
  </p:normalViewPr>
  <p:slideViewPr>
    <p:cSldViewPr snapToGrid="0">
      <p:cViewPr varScale="1">
        <p:scale>
          <a:sx n="113" d="100"/>
          <a:sy n="113" d="100"/>
        </p:scale>
        <p:origin x="1096"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64E42-09AC-45DC-83B9-D8F30CA454C7}" type="datetimeFigureOut">
              <a:rPr lang="nl-NL" smtClean="0"/>
              <a:t>06-10-2025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4662FC-588F-4FB0-879E-487EE6885146}" type="slidenum">
              <a:rPr lang="nl-NL" smtClean="0"/>
              <a:t>‹#›</a:t>
            </a:fld>
            <a:endParaRPr lang="nl-NL"/>
          </a:p>
        </p:txBody>
      </p:sp>
    </p:spTree>
    <p:extLst>
      <p:ext uri="{BB962C8B-B14F-4D97-AF65-F5344CB8AC3E}">
        <p14:creationId xmlns:p14="http://schemas.microsoft.com/office/powerpoint/2010/main" val="2480082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1drv.ms/v/s!Aho4nE26BPAXknB1YzM1n2FVTwML?e=dcljqB"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Digitale toegankelijkheid zegt iets over hoe websites en apps zijn gemaakt. Zit een site of app goed in elkaar? Dan kan elke bezoeker die gebruiken. Ook iemand met een beperking.</a:t>
            </a:r>
          </a:p>
          <a:p>
            <a:endParaRPr lang="nl-NL" dirty="0"/>
          </a:p>
          <a:p>
            <a:r>
              <a:rPr lang="nl-NL" dirty="0"/>
              <a:t>Soms kan een website of app niet door iedereen goed worden gebruikt. Bijvoorbeeld doordat een filmpje geen ondertitels heeft. Zo’n site of app is dan niet digitaal toegankelijk. Dat is een probleem, want in onze samenleving zijn websites en apps heel belangrijk. Je kunt bijna niet meer zonder.</a:t>
            </a:r>
          </a:p>
          <a:p>
            <a:endParaRPr lang="nl-NL" dirty="0"/>
          </a:p>
          <a:p>
            <a:r>
              <a:rPr lang="nl-NL" dirty="0"/>
              <a:t>Buiten op straat halen we drempels weg en plaatsen we wegwijzers of plaatsen we van die geribbelde stoeptegels om mensen te kunnen geleiden. Op die manier wordt de omgeving, de fysieke omgeving!, toegankelijker voor mensen mét en zonder beperking.</a:t>
            </a:r>
          </a:p>
          <a:p>
            <a:endParaRPr lang="nl-NL" dirty="0"/>
          </a:p>
        </p:txBody>
      </p:sp>
      <p:sp>
        <p:nvSpPr>
          <p:cNvPr id="4" name="Tijdelijke aanduiding voor dianummer 3"/>
          <p:cNvSpPr>
            <a:spLocks noGrp="1"/>
          </p:cNvSpPr>
          <p:nvPr>
            <p:ph type="sldNum" sz="quarter" idx="5"/>
          </p:nvPr>
        </p:nvSpPr>
        <p:spPr/>
        <p:txBody>
          <a:bodyPr/>
          <a:lstStyle/>
          <a:p>
            <a:fld id="{324662FC-588F-4FB0-879E-487EE6885146}" type="slidenum">
              <a:rPr lang="nl-NL" smtClean="0"/>
              <a:t>2</a:t>
            </a:fld>
            <a:endParaRPr lang="nl-NL"/>
          </a:p>
        </p:txBody>
      </p:sp>
    </p:spTree>
    <p:extLst>
      <p:ext uri="{BB962C8B-B14F-4D97-AF65-F5344CB8AC3E}">
        <p14:creationId xmlns:p14="http://schemas.microsoft.com/office/powerpoint/2010/main" val="1129884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5E6AF-1D57-D012-D766-C0A3AC91647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15B4417-A99C-E4F6-6406-3AE4D15CE41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270C210-FFBE-59B6-39F2-079B1B87096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D78E072-979A-0BE5-DDCC-E6D326708D24}"/>
              </a:ext>
            </a:extLst>
          </p:cNvPr>
          <p:cNvSpPr>
            <a:spLocks noGrp="1"/>
          </p:cNvSpPr>
          <p:nvPr>
            <p:ph type="sldNum" sz="quarter" idx="5"/>
          </p:nvPr>
        </p:nvSpPr>
        <p:spPr/>
        <p:txBody>
          <a:bodyPr/>
          <a:lstStyle/>
          <a:p>
            <a:fld id="{324662FC-588F-4FB0-879E-487EE6885146}" type="slidenum">
              <a:rPr lang="nl-NL" smtClean="0"/>
              <a:t>12</a:t>
            </a:fld>
            <a:endParaRPr lang="nl-NL"/>
          </a:p>
        </p:txBody>
      </p:sp>
    </p:spTree>
    <p:extLst>
      <p:ext uri="{BB962C8B-B14F-4D97-AF65-F5344CB8AC3E}">
        <p14:creationId xmlns:p14="http://schemas.microsoft.com/office/powerpoint/2010/main" val="3058904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Nederland hebben 1,5 miljoen mensen van 16 jaar en ouder moeite met lezen, schrijven en/of rekenen. </a:t>
            </a:r>
          </a:p>
          <a:p>
            <a:endParaRPr lang="nl-NL" dirty="0"/>
          </a:p>
          <a:p>
            <a:r>
              <a:rPr lang="nl-NL" dirty="0">
                <a:solidFill>
                  <a:srgbClr val="FF0000"/>
                </a:solidFill>
              </a:rPr>
              <a:t>Je bent als volwassene laaggeletterd, als je moeite hebt met lezen, schrijven en/of rekenen. Vaak heb je dan ook beperkte digitale vaardigheden. Dan vind je bijvoorbeeld omgaan met een computer of een smartphone lastig. Niet goed kunnen lezen, schrijven en/of rekenen heeft gevolgen. Je vindt bijvoorbeeld minder snel een baan of hebt minder grip op je geldzaken. Een volwassene die laaggeletterd is, is geen analfabeet. Een laaggeletterde kan wel lezen en schrijven, alleen niet goed genoeg om helemaal mee te doen in de samenleving.</a:t>
            </a:r>
          </a:p>
          <a:p>
            <a:endParaRPr lang="nl-NL" dirty="0">
              <a:solidFill>
                <a:srgbClr val="FF0000"/>
              </a:solidFill>
            </a:endParaRPr>
          </a:p>
          <a:p>
            <a:r>
              <a:rPr lang="nl-NL" dirty="0">
                <a:solidFill>
                  <a:srgbClr val="FF0000"/>
                </a:solidFill>
              </a:rPr>
              <a:t>Voldoende tijd om de content te lezen - Bewegende, knipperende of actualiserende content kan gepauzeerd worden.</a:t>
            </a:r>
          </a:p>
          <a:p>
            <a:r>
              <a:rPr lang="nl-NL" dirty="0">
                <a:solidFill>
                  <a:srgbClr val="FF0000"/>
                </a:solidFill>
              </a:rPr>
              <a:t>Bewegende, knipperende, scrollende of automatisch actualiserende content zoals </a:t>
            </a:r>
            <a:r>
              <a:rPr lang="nl-NL" dirty="0" err="1">
                <a:solidFill>
                  <a:srgbClr val="FF0000"/>
                </a:solidFill>
              </a:rPr>
              <a:t>sliders</a:t>
            </a:r>
            <a:r>
              <a:rPr lang="nl-NL" dirty="0">
                <a:solidFill>
                  <a:srgbClr val="FF0000"/>
                </a:solidFill>
              </a:rPr>
              <a:t> kunnen bezoekers afleiden bij het gebruik van de rest van de pagina. - Bewegende, knipperende of actualiserende content kan gepauzeerd worden.</a:t>
            </a:r>
          </a:p>
          <a:p>
            <a:endParaRPr lang="nl-NL" dirty="0">
              <a:solidFill>
                <a:srgbClr val="FF0000"/>
              </a:solidFill>
            </a:endParaRPr>
          </a:p>
          <a:p>
            <a:r>
              <a:rPr lang="nl-NL" dirty="0">
                <a:solidFill>
                  <a:srgbClr val="FF0000"/>
                </a:solidFill>
              </a:rPr>
              <a:t>Timing aanpasbaar Mensen met een cognitieve beperking hebben soms meer tijd nodig om door een pagina te navigeren of een formulier in te vullen. - Op sommige websites en/of pagina’s (zoals formulieren) zit vanwege de veiligheid een tijdsbegrenzing om deze in te vullen of om ingelogd te blijven. Het is belangrijk dat deze tijd verlengd kan worden.</a:t>
            </a:r>
          </a:p>
          <a:p>
            <a:endParaRPr lang="nl-NL" dirty="0">
              <a:solidFill>
                <a:srgbClr val="FF0000"/>
              </a:solidFill>
            </a:endParaRPr>
          </a:p>
          <a:p>
            <a:r>
              <a:rPr lang="nl-NL" dirty="0">
                <a:solidFill>
                  <a:srgbClr val="FF0000"/>
                </a:solidFill>
              </a:rPr>
              <a:t>Consistente navigatie en identificatie - Een vaste structuur en herkenning is heel belangrijk om niet zoek te raken op een website. - Een heldere structuur en consistente lay-out en navigatie. </a:t>
            </a:r>
          </a:p>
          <a:p>
            <a:endParaRPr lang="nl-NL" dirty="0">
              <a:solidFill>
                <a:srgbClr val="FF0000"/>
              </a:solidFill>
            </a:endParaRPr>
          </a:p>
          <a:p>
            <a:r>
              <a:rPr lang="nl-NL" dirty="0">
                <a:solidFill>
                  <a:srgbClr val="FF0000"/>
                </a:solidFill>
              </a:rPr>
              <a:t>Voorkom complexe en drukke vormgeving. - Rustige en eenvoudige kleurgebruik in plaats van felle kleuren met weinig contrast.</a:t>
            </a:r>
          </a:p>
          <a:p>
            <a:r>
              <a:rPr lang="nl-NL" dirty="0">
                <a:solidFill>
                  <a:srgbClr val="FF0000"/>
                </a:solidFill>
              </a:rPr>
              <a:t>Grote stukken tekst kunnen moeilijk of langzaam te lezen zijn. - Biedt de gebruiker aan om grote stukken tekst te kunnen beluisteren</a:t>
            </a:r>
          </a:p>
        </p:txBody>
      </p:sp>
      <p:sp>
        <p:nvSpPr>
          <p:cNvPr id="4" name="Tijdelijke aanduiding voor dianummer 3"/>
          <p:cNvSpPr>
            <a:spLocks noGrp="1"/>
          </p:cNvSpPr>
          <p:nvPr>
            <p:ph type="sldNum" sz="quarter" idx="5"/>
          </p:nvPr>
        </p:nvSpPr>
        <p:spPr/>
        <p:txBody>
          <a:bodyPr/>
          <a:lstStyle/>
          <a:p>
            <a:fld id="{324662FC-588F-4FB0-879E-487EE6885146}" type="slidenum">
              <a:rPr lang="nl-NL" smtClean="0"/>
              <a:t>13</a:t>
            </a:fld>
            <a:endParaRPr lang="nl-NL"/>
          </a:p>
        </p:txBody>
      </p:sp>
    </p:spTree>
    <p:extLst>
      <p:ext uri="{BB962C8B-B14F-4D97-AF65-F5344CB8AC3E}">
        <p14:creationId xmlns:p14="http://schemas.microsoft.com/office/powerpoint/2010/main" val="415403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Mensen met een functie beperking</a:t>
            </a:r>
          </a:p>
          <a:p>
            <a:endParaRPr lang="nl-NL" dirty="0"/>
          </a:p>
        </p:txBody>
      </p:sp>
      <p:sp>
        <p:nvSpPr>
          <p:cNvPr id="4" name="Tijdelijke aanduiding voor dianummer 3"/>
          <p:cNvSpPr>
            <a:spLocks noGrp="1"/>
          </p:cNvSpPr>
          <p:nvPr>
            <p:ph type="sldNum" sz="quarter" idx="5"/>
          </p:nvPr>
        </p:nvSpPr>
        <p:spPr/>
        <p:txBody>
          <a:bodyPr/>
          <a:lstStyle/>
          <a:p>
            <a:fld id="{324662FC-588F-4FB0-879E-487EE6885146}" type="slidenum">
              <a:rPr lang="nl-NL" smtClean="0"/>
              <a:t>14</a:t>
            </a:fld>
            <a:endParaRPr lang="nl-NL"/>
          </a:p>
        </p:txBody>
      </p:sp>
    </p:spTree>
    <p:extLst>
      <p:ext uri="{BB962C8B-B14F-4D97-AF65-F5344CB8AC3E}">
        <p14:creationId xmlns:p14="http://schemas.microsoft.com/office/powerpoint/2010/main" val="1708821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latin typeface="Roboto" panose="02000000000000000000" pitchFamily="2" charset="0"/>
                <a:ea typeface="Roboto" panose="02000000000000000000" pitchFamily="2" charset="0"/>
                <a:cs typeface="Roboto" panose="02000000000000000000" pitchFamily="2" charset="0"/>
              </a:rPr>
              <a:t>Wetgeving voor overheidsinstanties vanaf 1 juli 2018. </a:t>
            </a:r>
          </a:p>
          <a:p>
            <a:r>
              <a:rPr lang="nl-NL" sz="1200" dirty="0">
                <a:latin typeface="Roboto" panose="02000000000000000000" pitchFamily="2" charset="0"/>
                <a:ea typeface="Roboto" panose="02000000000000000000" pitchFamily="2" charset="0"/>
                <a:cs typeface="Roboto" panose="02000000000000000000" pitchFamily="2" charset="0"/>
              </a:rPr>
              <a:t>23 september 2019 voor websites gepubliceerd na 23 september 2018.</a:t>
            </a:r>
          </a:p>
          <a:p>
            <a:r>
              <a:rPr lang="nl-NL" sz="1200" dirty="0">
                <a:latin typeface="Roboto" panose="02000000000000000000" pitchFamily="2" charset="0"/>
                <a:ea typeface="Roboto" panose="02000000000000000000" pitchFamily="2" charset="0"/>
                <a:cs typeface="Roboto" panose="02000000000000000000" pitchFamily="2" charset="0"/>
              </a:rPr>
              <a:t>23 september 2020 voor alle websites, dus ook bestaande van voor 23 september 2018.</a:t>
            </a:r>
          </a:p>
          <a:p>
            <a:r>
              <a:rPr lang="nl-NL" sz="1200" dirty="0">
                <a:latin typeface="Roboto" panose="02000000000000000000" pitchFamily="2" charset="0"/>
                <a:ea typeface="Roboto" panose="02000000000000000000" pitchFamily="2" charset="0"/>
                <a:cs typeface="Roboto" panose="02000000000000000000" pitchFamily="2" charset="0"/>
              </a:rPr>
              <a:t>Per 23 september 2020 wettelijk verplicht om toegankelijkheidsverklaring te publiceren per ‘digitaal kanaal’.</a:t>
            </a:r>
          </a:p>
          <a:p>
            <a:endParaRPr lang="nl-NL" dirty="0"/>
          </a:p>
        </p:txBody>
      </p:sp>
      <p:sp>
        <p:nvSpPr>
          <p:cNvPr id="4" name="Tijdelijke aanduiding voor dianummer 3"/>
          <p:cNvSpPr>
            <a:spLocks noGrp="1"/>
          </p:cNvSpPr>
          <p:nvPr>
            <p:ph type="sldNum" sz="quarter" idx="5"/>
          </p:nvPr>
        </p:nvSpPr>
        <p:spPr/>
        <p:txBody>
          <a:bodyPr/>
          <a:lstStyle/>
          <a:p>
            <a:fld id="{324662FC-588F-4FB0-879E-487EE6885146}" type="slidenum">
              <a:rPr lang="nl-NL" smtClean="0"/>
              <a:t>16</a:t>
            </a:fld>
            <a:endParaRPr lang="nl-NL"/>
          </a:p>
        </p:txBody>
      </p:sp>
    </p:spTree>
    <p:extLst>
      <p:ext uri="{BB962C8B-B14F-4D97-AF65-F5344CB8AC3E}">
        <p14:creationId xmlns:p14="http://schemas.microsoft.com/office/powerpoint/2010/main" val="1517682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F8659-91B1-9F03-2135-10BB04D4BA4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B28DBFC-488A-CFC2-A75A-3AF901EC98F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F5B25F5-9D16-CAA9-B7F6-B01116FB6893}"/>
              </a:ext>
            </a:extLst>
          </p:cNvPr>
          <p:cNvSpPr>
            <a:spLocks noGrp="1"/>
          </p:cNvSpPr>
          <p:nvPr>
            <p:ph type="body" idx="1"/>
          </p:nvPr>
        </p:nvSpPr>
        <p:spPr/>
        <p:txBody>
          <a:bodyPr/>
          <a:lstStyle/>
          <a:p>
            <a:r>
              <a:rPr lang="nl-NL" b="0" i="0" dirty="0">
                <a:solidFill>
                  <a:srgbClr val="282828"/>
                </a:solidFill>
                <a:effectLst/>
                <a:latin typeface="RijksoverheidSansWebText"/>
              </a:rPr>
              <a:t>De Nederlandse overheid is verantwoordelijk voor de digitale toegankelijkheid van </a:t>
            </a:r>
            <a:r>
              <a:rPr lang="nl-NL" b="1" i="0" dirty="0">
                <a:solidFill>
                  <a:srgbClr val="282828"/>
                </a:solidFill>
                <a:effectLst/>
                <a:latin typeface="RijksoverheidSansWebText"/>
              </a:rPr>
              <a:t>8966</a:t>
            </a:r>
            <a:r>
              <a:rPr lang="nl-NL" b="0" i="0" dirty="0">
                <a:solidFill>
                  <a:srgbClr val="282828"/>
                </a:solidFill>
                <a:effectLst/>
                <a:latin typeface="RijksoverheidSansWebText"/>
              </a:rPr>
              <a:t> websites en mobiele apps (januari 2025) </a:t>
            </a:r>
          </a:p>
          <a:p>
            <a:endParaRPr lang="nl-NL" b="0" i="0" dirty="0">
              <a:solidFill>
                <a:srgbClr val="282828"/>
              </a:solidFill>
              <a:effectLst/>
              <a:latin typeface="RijksoverheidSansWebText"/>
            </a:endParaRPr>
          </a:p>
          <a:p>
            <a:r>
              <a:rPr lang="nl-NL" dirty="0"/>
              <a:t>https://dashboard.digitoegankelijk.nl/</a:t>
            </a:r>
            <a:endParaRPr lang="nl-NL" b="0" i="0" dirty="0">
              <a:solidFill>
                <a:srgbClr val="282828"/>
              </a:solidFill>
              <a:effectLst/>
              <a:latin typeface="RijksoverheidSansWebText"/>
            </a:endParaRPr>
          </a:p>
          <a:p>
            <a:endParaRPr lang="nl-NL" b="0" i="0" dirty="0">
              <a:solidFill>
                <a:srgbClr val="282828"/>
              </a:solidFill>
              <a:effectLst/>
              <a:latin typeface="RijksoverheidSansWebText"/>
            </a:endParaRPr>
          </a:p>
          <a:p>
            <a:endParaRPr lang="nl-NL" dirty="0"/>
          </a:p>
        </p:txBody>
      </p:sp>
      <p:sp>
        <p:nvSpPr>
          <p:cNvPr id="4" name="Tijdelijke aanduiding voor dianummer 3">
            <a:extLst>
              <a:ext uri="{FF2B5EF4-FFF2-40B4-BE49-F238E27FC236}">
                <a16:creationId xmlns:a16="http://schemas.microsoft.com/office/drawing/2014/main" id="{42D5C88E-CA01-C277-A2B7-1D7F24EFA2C8}"/>
              </a:ext>
            </a:extLst>
          </p:cNvPr>
          <p:cNvSpPr>
            <a:spLocks noGrp="1"/>
          </p:cNvSpPr>
          <p:nvPr>
            <p:ph type="sldNum" sz="quarter" idx="5"/>
          </p:nvPr>
        </p:nvSpPr>
        <p:spPr/>
        <p:txBody>
          <a:bodyPr/>
          <a:lstStyle/>
          <a:p>
            <a:fld id="{324662FC-588F-4FB0-879E-487EE6885146}" type="slidenum">
              <a:rPr lang="nl-NL" smtClean="0"/>
              <a:t>17</a:t>
            </a:fld>
            <a:endParaRPr lang="nl-NL"/>
          </a:p>
        </p:txBody>
      </p:sp>
    </p:spTree>
    <p:extLst>
      <p:ext uri="{BB962C8B-B14F-4D97-AF65-F5344CB8AC3E}">
        <p14:creationId xmlns:p14="http://schemas.microsoft.com/office/powerpoint/2010/main" val="130004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282828"/>
                </a:solidFill>
                <a:effectLst/>
                <a:latin typeface="RijksoverheidSansWebText"/>
              </a:rPr>
              <a:t>De Nederlandse overheid is verantwoordelijk voor de digitale toegankelijkheid van </a:t>
            </a:r>
            <a:r>
              <a:rPr lang="nl-NL" b="1" i="0" dirty="0">
                <a:solidFill>
                  <a:srgbClr val="282828"/>
                </a:solidFill>
                <a:effectLst/>
                <a:latin typeface="RijksoverheidSansWebText"/>
              </a:rPr>
              <a:t>8966</a:t>
            </a:r>
            <a:r>
              <a:rPr lang="nl-NL" b="0" i="0" dirty="0">
                <a:solidFill>
                  <a:srgbClr val="282828"/>
                </a:solidFill>
                <a:effectLst/>
                <a:latin typeface="RijksoverheidSansWebText"/>
              </a:rPr>
              <a:t> websites en mobiele apps (januari 2025) </a:t>
            </a:r>
          </a:p>
          <a:p>
            <a:endParaRPr lang="nl-NL" b="0" i="0" dirty="0">
              <a:solidFill>
                <a:srgbClr val="282828"/>
              </a:solidFill>
              <a:effectLst/>
              <a:latin typeface="RijksoverheidSansWebText"/>
            </a:endParaRPr>
          </a:p>
          <a:p>
            <a:r>
              <a:rPr lang="nl-NL" dirty="0"/>
              <a:t>https://dashboard.digitoegankelijk.nl/</a:t>
            </a:r>
            <a:endParaRPr lang="nl-NL" b="0" i="0" dirty="0">
              <a:solidFill>
                <a:srgbClr val="282828"/>
              </a:solidFill>
              <a:effectLst/>
              <a:latin typeface="RijksoverheidSansWebText"/>
            </a:endParaRPr>
          </a:p>
          <a:p>
            <a:endParaRPr lang="nl-NL" b="0" i="0" dirty="0">
              <a:solidFill>
                <a:srgbClr val="282828"/>
              </a:solidFill>
              <a:effectLst/>
              <a:latin typeface="RijksoverheidSansWebText"/>
            </a:endParaRPr>
          </a:p>
          <a:p>
            <a:endParaRPr lang="nl-NL" dirty="0"/>
          </a:p>
        </p:txBody>
      </p:sp>
      <p:sp>
        <p:nvSpPr>
          <p:cNvPr id="4" name="Tijdelijke aanduiding voor dianummer 3"/>
          <p:cNvSpPr>
            <a:spLocks noGrp="1"/>
          </p:cNvSpPr>
          <p:nvPr>
            <p:ph type="sldNum" sz="quarter" idx="5"/>
          </p:nvPr>
        </p:nvSpPr>
        <p:spPr/>
        <p:txBody>
          <a:bodyPr/>
          <a:lstStyle/>
          <a:p>
            <a:fld id="{324662FC-588F-4FB0-879E-487EE6885146}" type="slidenum">
              <a:rPr lang="nl-NL" smtClean="0"/>
              <a:t>18</a:t>
            </a:fld>
            <a:endParaRPr lang="nl-NL"/>
          </a:p>
        </p:txBody>
      </p:sp>
    </p:spTree>
    <p:extLst>
      <p:ext uri="{BB962C8B-B14F-4D97-AF65-F5344CB8AC3E}">
        <p14:creationId xmlns:p14="http://schemas.microsoft.com/office/powerpoint/2010/main" val="909760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https://dashboard.digitoegankelijk.nl/</a:t>
            </a:r>
          </a:p>
          <a:p>
            <a:endParaRPr lang="nl-NL" dirty="0"/>
          </a:p>
          <a:p>
            <a:r>
              <a:rPr lang="nl-NL" dirty="0"/>
              <a:t>49% januari 2025</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324662FC-588F-4FB0-879E-487EE6885146}" type="slidenum">
              <a:rPr lang="nl-NL" smtClean="0"/>
              <a:t>20</a:t>
            </a:fld>
            <a:endParaRPr lang="nl-NL"/>
          </a:p>
        </p:txBody>
      </p:sp>
    </p:spTree>
    <p:extLst>
      <p:ext uri="{BB962C8B-B14F-4D97-AF65-F5344CB8AC3E}">
        <p14:creationId xmlns:p14="http://schemas.microsoft.com/office/powerpoint/2010/main" val="165502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24662FC-588F-4FB0-879E-487EE6885146}" type="slidenum">
              <a:rPr lang="nl-NL" smtClean="0"/>
              <a:t>21</a:t>
            </a:fld>
            <a:endParaRPr lang="nl-NL"/>
          </a:p>
        </p:txBody>
      </p:sp>
    </p:spTree>
    <p:extLst>
      <p:ext uri="{BB962C8B-B14F-4D97-AF65-F5344CB8AC3E}">
        <p14:creationId xmlns:p14="http://schemas.microsoft.com/office/powerpoint/2010/main" val="115180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24662FC-588F-4FB0-879E-487EE6885146}" type="slidenum">
              <a:rPr lang="nl-NL" smtClean="0"/>
              <a:t>28</a:t>
            </a:fld>
            <a:endParaRPr lang="nl-NL"/>
          </a:p>
        </p:txBody>
      </p:sp>
    </p:spTree>
    <p:extLst>
      <p:ext uri="{BB962C8B-B14F-4D97-AF65-F5344CB8AC3E}">
        <p14:creationId xmlns:p14="http://schemas.microsoft.com/office/powerpoint/2010/main" val="3407056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000000"/>
                </a:solidFill>
                <a:effectLst/>
                <a:latin typeface="RO Sans"/>
              </a:rPr>
              <a:t>KOOP (Kennis- en Exploitatiecentrum Officiële Overheidspublicaties)</a:t>
            </a:r>
          </a:p>
          <a:p>
            <a:endParaRPr lang="nl-NL" dirty="0"/>
          </a:p>
        </p:txBody>
      </p:sp>
      <p:sp>
        <p:nvSpPr>
          <p:cNvPr id="4" name="Tijdelijke aanduiding voor dianummer 3"/>
          <p:cNvSpPr>
            <a:spLocks noGrp="1"/>
          </p:cNvSpPr>
          <p:nvPr>
            <p:ph type="sldNum" sz="quarter" idx="5"/>
          </p:nvPr>
        </p:nvSpPr>
        <p:spPr/>
        <p:txBody>
          <a:bodyPr/>
          <a:lstStyle/>
          <a:p>
            <a:fld id="{324662FC-588F-4FB0-879E-487EE6885146}" type="slidenum">
              <a:rPr lang="nl-NL" smtClean="0"/>
              <a:t>35</a:t>
            </a:fld>
            <a:endParaRPr lang="nl-NL"/>
          </a:p>
        </p:txBody>
      </p:sp>
    </p:spTree>
    <p:extLst>
      <p:ext uri="{BB962C8B-B14F-4D97-AF65-F5344CB8AC3E}">
        <p14:creationId xmlns:p14="http://schemas.microsoft.com/office/powerpoint/2010/main" val="3598672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i="0" dirty="0">
                <a:solidFill>
                  <a:srgbClr val="000000"/>
                </a:solidFill>
                <a:effectLst/>
                <a:latin typeface="RO Sans"/>
              </a:rPr>
              <a:t>Miljoenen Nederlanders met een beperking</a:t>
            </a:r>
          </a:p>
          <a:p>
            <a:endParaRPr lang="nl-NL" dirty="0"/>
          </a:p>
          <a:p>
            <a:r>
              <a:rPr lang="nl-NL" dirty="0"/>
              <a:t>In Nederland hebben 4,5 miljoen mensen een beperking of chronische ziekte. Dat kan een lichamelijke, zintuiglijke, verstandelijke of psychische beperking of een chronische ziekte zijn. Bijvoorbeeld:</a:t>
            </a:r>
          </a:p>
          <a:p>
            <a:endParaRPr lang="nl-NL" dirty="0"/>
          </a:p>
          <a:p>
            <a:r>
              <a:rPr lang="nl-NL" dirty="0"/>
              <a:t>- visuele beperking: blind, slechtziend, kleurenblind</a:t>
            </a:r>
          </a:p>
          <a:p>
            <a:r>
              <a:rPr lang="nl-NL" dirty="0"/>
              <a:t>- auditieve beperking: doof of slechthorend</a:t>
            </a:r>
          </a:p>
          <a:p>
            <a:r>
              <a:rPr lang="nl-NL" dirty="0"/>
              <a:t>- een motorische beperking</a:t>
            </a:r>
          </a:p>
          <a:p>
            <a:r>
              <a:rPr lang="nl-NL" dirty="0"/>
              <a:t>- laaggeletterdheid</a:t>
            </a:r>
          </a:p>
          <a:p>
            <a:r>
              <a:rPr lang="nl-NL" dirty="0"/>
              <a:t>- autisme of ADHD</a:t>
            </a:r>
          </a:p>
          <a:p>
            <a:r>
              <a:rPr lang="nl-NL" dirty="0"/>
              <a:t>- dyslexie</a:t>
            </a:r>
          </a:p>
          <a:p>
            <a:endParaRPr lang="nl-NL" dirty="0"/>
          </a:p>
          <a:p>
            <a:r>
              <a:rPr lang="nl-NL" dirty="0"/>
              <a:t>En deze groep groeit: het aantal ouderen neemt toe, en er komen telkens nieuwe mensen naar Nederland die de taal nog niet (goed) spreken.</a:t>
            </a:r>
          </a:p>
          <a:p>
            <a:endParaRPr lang="nl-NL" dirty="0"/>
          </a:p>
          <a:p>
            <a:pPr algn="l" fontAlgn="t"/>
            <a:r>
              <a:rPr lang="nl-NL" b="1" i="0" dirty="0">
                <a:solidFill>
                  <a:srgbClr val="000000"/>
                </a:solidFill>
                <a:effectLst/>
                <a:latin typeface="RO Sans"/>
              </a:rPr>
              <a:t>Tijdelijke beperkingen</a:t>
            </a:r>
          </a:p>
          <a:p>
            <a:pPr algn="l" fontAlgn="t"/>
            <a:r>
              <a:rPr lang="nl-NL" b="0" i="0" dirty="0">
                <a:solidFill>
                  <a:srgbClr val="000000"/>
                </a:solidFill>
                <a:effectLst/>
                <a:latin typeface="RO Sans"/>
              </a:rPr>
              <a:t>Daarnaast zijn er grote groepen mensen die </a:t>
            </a:r>
            <a:r>
              <a:rPr lang="nl-NL" b="0" i="1" dirty="0">
                <a:solidFill>
                  <a:srgbClr val="000000"/>
                </a:solidFill>
                <a:effectLst/>
                <a:latin typeface="RO Sans"/>
              </a:rPr>
              <a:t>tijdelijk </a:t>
            </a:r>
            <a:r>
              <a:rPr lang="nl-NL" b="0" i="0" dirty="0">
                <a:solidFill>
                  <a:srgbClr val="000000"/>
                </a:solidFill>
                <a:effectLst/>
                <a:latin typeface="RO Sans"/>
              </a:rPr>
              <a:t>een beperking hebben. Een paar voorbeelden:</a:t>
            </a:r>
          </a:p>
          <a:p>
            <a:pPr algn="l" fontAlgn="t">
              <a:buFont typeface="Arial" panose="020B0604020202020204" pitchFamily="34" charset="0"/>
              <a:buChar char="•"/>
            </a:pPr>
            <a:r>
              <a:rPr lang="nl-NL" b="0" i="0" dirty="0">
                <a:solidFill>
                  <a:srgbClr val="000000"/>
                </a:solidFill>
                <a:effectLst/>
                <a:latin typeface="RO Sans"/>
              </a:rPr>
              <a:t>Door een gebroken arm kun je maar met één hand typen.</a:t>
            </a:r>
          </a:p>
          <a:p>
            <a:pPr algn="l" fontAlgn="t">
              <a:buFont typeface="Arial" panose="020B0604020202020204" pitchFamily="34" charset="0"/>
              <a:buChar char="•"/>
            </a:pPr>
            <a:r>
              <a:rPr lang="nl-NL" b="0" i="0" dirty="0">
                <a:solidFill>
                  <a:srgbClr val="000000"/>
                </a:solidFill>
                <a:effectLst/>
                <a:latin typeface="RO Sans"/>
              </a:rPr>
              <a:t>Door een oorontsteking hoor je bijna niets.</a:t>
            </a:r>
          </a:p>
          <a:p>
            <a:pPr algn="l" fontAlgn="t">
              <a:buFont typeface="Arial" panose="020B0604020202020204" pitchFamily="34" charset="0"/>
              <a:buChar char="•"/>
            </a:pPr>
            <a:r>
              <a:rPr lang="nl-NL" b="0" i="0" dirty="0">
                <a:solidFill>
                  <a:srgbClr val="000000"/>
                </a:solidFill>
                <a:effectLst/>
                <a:latin typeface="RO Sans"/>
              </a:rPr>
              <a:t>In een drukke trein kun je het geluid van een filmpje niet horen.</a:t>
            </a:r>
          </a:p>
          <a:p>
            <a:pPr algn="l" fontAlgn="t">
              <a:buFont typeface="Arial" panose="020B0604020202020204" pitchFamily="34" charset="0"/>
              <a:buChar char="•"/>
            </a:pPr>
            <a:r>
              <a:rPr lang="nl-NL" b="0" i="0" dirty="0">
                <a:solidFill>
                  <a:srgbClr val="000000"/>
                </a:solidFill>
                <a:effectLst/>
                <a:latin typeface="RO Sans"/>
              </a:rPr>
              <a:t>Je ziet de tekst op je scherm slecht door de felle zon.</a:t>
            </a:r>
          </a:p>
          <a:p>
            <a:pPr algn="l" fontAlgn="t">
              <a:buFont typeface="Arial" panose="020B0604020202020204" pitchFamily="34" charset="0"/>
              <a:buChar char="•"/>
            </a:pPr>
            <a:r>
              <a:rPr lang="nl-NL" b="0" i="0" dirty="0">
                <a:solidFill>
                  <a:srgbClr val="000000"/>
                </a:solidFill>
                <a:effectLst/>
                <a:latin typeface="RO Sans"/>
              </a:rPr>
              <a:t>Je bent je leesbril kwijt en kunt de kleine letters niet lezen.</a:t>
            </a:r>
          </a:p>
          <a:p>
            <a:pPr algn="l" fontAlgn="t">
              <a:buFont typeface="Arial" panose="020B0604020202020204" pitchFamily="34" charset="0"/>
              <a:buChar char="•"/>
            </a:pPr>
            <a:r>
              <a:rPr lang="nl-NL" b="0" i="0" dirty="0">
                <a:solidFill>
                  <a:srgbClr val="000000"/>
                </a:solidFill>
                <a:effectLst/>
                <a:latin typeface="RO Sans"/>
              </a:rPr>
              <a:t>Met een baby (of kat) op schoot kun je de computermuis niet goed gebruiken.</a:t>
            </a:r>
          </a:p>
          <a:p>
            <a:pPr algn="l" fontAlgn="t"/>
            <a:r>
              <a:rPr lang="nl-NL" b="0" i="0" dirty="0">
                <a:solidFill>
                  <a:srgbClr val="000000"/>
                </a:solidFill>
                <a:effectLst/>
                <a:latin typeface="RO Sans"/>
              </a:rPr>
              <a:t>Ook voor mensen met zo’n tijdelijke beperking is het belangrijk dat websites en apps toegankelijk zijn.</a:t>
            </a:r>
          </a:p>
          <a:p>
            <a:pPr algn="l" fontAlgn="t"/>
            <a:endParaRPr lang="nl-NL" b="0" i="0" dirty="0">
              <a:solidFill>
                <a:srgbClr val="000000"/>
              </a:solidFill>
              <a:effectLst/>
              <a:latin typeface="RO Sans"/>
            </a:endParaRPr>
          </a:p>
          <a:p>
            <a:pPr algn="l" fontAlgn="t"/>
            <a:r>
              <a:rPr lang="nl-NL" b="0" i="0" dirty="0">
                <a:solidFill>
                  <a:srgbClr val="000000"/>
                </a:solidFill>
                <a:effectLst/>
                <a:latin typeface="RO Sans"/>
              </a:rPr>
              <a:t>Het is dus belangrijk om websites en apps toegankelijk te maken! En er zijn gewoon regels voor digitale toegankelijkheid die je kan volgen om dat in orde te maken en digitale drempels weg te nemen voor een hele grote groep mensen. </a:t>
            </a:r>
          </a:p>
          <a:p>
            <a:endParaRPr lang="nl-NL" dirty="0"/>
          </a:p>
        </p:txBody>
      </p:sp>
      <p:sp>
        <p:nvSpPr>
          <p:cNvPr id="4" name="Tijdelijke aanduiding voor dianummer 3"/>
          <p:cNvSpPr>
            <a:spLocks noGrp="1"/>
          </p:cNvSpPr>
          <p:nvPr>
            <p:ph type="sldNum" sz="quarter" idx="5"/>
          </p:nvPr>
        </p:nvSpPr>
        <p:spPr/>
        <p:txBody>
          <a:bodyPr/>
          <a:lstStyle/>
          <a:p>
            <a:fld id="{324662FC-588F-4FB0-879E-487EE6885146}" type="slidenum">
              <a:rPr lang="nl-NL" smtClean="0"/>
              <a:t>3</a:t>
            </a:fld>
            <a:endParaRPr lang="nl-NL"/>
          </a:p>
        </p:txBody>
      </p:sp>
    </p:spTree>
    <p:extLst>
      <p:ext uri="{BB962C8B-B14F-4D97-AF65-F5344CB8AC3E}">
        <p14:creationId xmlns:p14="http://schemas.microsoft.com/office/powerpoint/2010/main" val="1342666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689F3-CE52-293E-0256-7EA6F02B7EC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2A4B76A-FD72-3E26-C95C-459E45971A7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7FEAC14-67AC-3909-446F-5EAAF7E54BA2}"/>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6679084-6F24-0A9F-1942-21B04208D2E5}"/>
              </a:ext>
            </a:extLst>
          </p:cNvPr>
          <p:cNvSpPr>
            <a:spLocks noGrp="1"/>
          </p:cNvSpPr>
          <p:nvPr>
            <p:ph type="sldNum" sz="quarter" idx="5"/>
          </p:nvPr>
        </p:nvSpPr>
        <p:spPr/>
        <p:txBody>
          <a:bodyPr/>
          <a:lstStyle/>
          <a:p>
            <a:fld id="{324662FC-588F-4FB0-879E-487EE6885146}" type="slidenum">
              <a:rPr lang="nl-NL" smtClean="0"/>
              <a:t>4</a:t>
            </a:fld>
            <a:endParaRPr lang="nl-NL"/>
          </a:p>
        </p:txBody>
      </p:sp>
    </p:spTree>
    <p:extLst>
      <p:ext uri="{BB962C8B-B14F-4D97-AF65-F5344CB8AC3E}">
        <p14:creationId xmlns:p14="http://schemas.microsoft.com/office/powerpoint/2010/main" val="2991729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PAC 3 laten zien? Dat om beeld te geven van </a:t>
            </a:r>
            <a:r>
              <a:rPr lang="nl-NL" dirty="0" err="1"/>
              <a:t>codelaag</a:t>
            </a:r>
            <a:r>
              <a:rPr lang="nl-NL" dirty="0"/>
              <a:t>. Dus eerst film. Dan digitale toegankelijkheid in jouw organisatie (is 100% digitaal toegankelijk). Dan Samenwerken in vertrouwen (Is niet toegankelijk want </a:t>
            </a:r>
            <a:r>
              <a:rPr lang="nl-NL" dirty="0" err="1"/>
              <a:t>codelaag</a:t>
            </a:r>
            <a:r>
              <a:rPr lang="nl-NL" dirty="0"/>
              <a:t> is niet meegekomen). </a:t>
            </a:r>
          </a:p>
          <a:p>
            <a:endParaRPr lang="nl-NL" dirty="0"/>
          </a:p>
          <a:p>
            <a:r>
              <a:rPr lang="nl-NL" b="0" dirty="0"/>
              <a:t>Digitale toegankelijkheid is echt een onzichtbaar probleem. Er staan drie documenten op de slide die dit heel goed laten zien. We beginnen bij het document rechts, daar zien we (neem ik aan?) allemaal een stuk tekst. Maar wat gebeurt er als we dit document voor laten lezen door een hulpprogramma? </a:t>
            </a:r>
          </a:p>
          <a:p>
            <a:endParaRPr lang="nl-NL" b="0" dirty="0"/>
          </a:p>
          <a:p>
            <a:r>
              <a:rPr lang="nl-NL" b="0" dirty="0"/>
              <a:t>Dit document is dus niet goed opgemaakt en daardoor niet toegankelijk voor iedereen. </a:t>
            </a:r>
          </a:p>
          <a:p>
            <a:endParaRPr lang="nl-NL" b="0" dirty="0"/>
          </a:p>
          <a:p>
            <a:r>
              <a:rPr lang="nl-NL" b="0" dirty="0"/>
              <a:t>PAC openen en uitleggen, dan twee </a:t>
            </a:r>
            <a:r>
              <a:rPr lang="nl-NL" b="0" dirty="0" err="1"/>
              <a:t>linkerdocumenten</a:t>
            </a:r>
            <a:r>
              <a:rPr lang="nl-NL" b="0" dirty="0"/>
              <a:t> beide openen in PAC om te laten zien dat je dat vrij makkelijk kan controleren.</a:t>
            </a:r>
          </a:p>
          <a:p>
            <a:endParaRPr lang="nl-NL" b="0" dirty="0"/>
          </a:p>
          <a:p>
            <a:r>
              <a:rPr lang="nl-NL" b="0" dirty="0"/>
              <a:t>Nog een leuk voorbeeldfilmpje (</a:t>
            </a:r>
            <a:r>
              <a:rPr lang="nl-NL" b="0" dirty="0" err="1"/>
              <a:t>underscore</a:t>
            </a:r>
            <a:r>
              <a:rPr lang="nl-NL" b="0" dirty="0"/>
              <a:t>):  </a:t>
            </a:r>
            <a:r>
              <a:rPr lang="nl-NL" dirty="0">
                <a:hlinkClick r:id="rId3"/>
              </a:rPr>
              <a:t>film-2-underscore.mp4</a:t>
            </a:r>
            <a:endParaRPr lang="nl-NL" dirty="0"/>
          </a:p>
          <a:p>
            <a:endParaRPr lang="nl-NL" b="0" dirty="0"/>
          </a:p>
          <a:p>
            <a:endParaRPr lang="nl-NL" b="0" dirty="0"/>
          </a:p>
          <a:p>
            <a:endParaRPr lang="nl-NL" b="0" dirty="0"/>
          </a:p>
          <a:p>
            <a:endParaRPr lang="nl-NL" b="0" dirty="0"/>
          </a:p>
          <a:p>
            <a:endParaRPr lang="nl-NL" b="0" dirty="0"/>
          </a:p>
        </p:txBody>
      </p:sp>
      <p:sp>
        <p:nvSpPr>
          <p:cNvPr id="4" name="Tijdelijke aanduiding voor dianummer 3"/>
          <p:cNvSpPr>
            <a:spLocks noGrp="1"/>
          </p:cNvSpPr>
          <p:nvPr>
            <p:ph type="sldNum" sz="quarter" idx="5"/>
          </p:nvPr>
        </p:nvSpPr>
        <p:spPr/>
        <p:txBody>
          <a:bodyPr/>
          <a:lstStyle/>
          <a:p>
            <a:fld id="{324662FC-588F-4FB0-879E-487EE6885146}" type="slidenum">
              <a:rPr lang="nl-NL" smtClean="0"/>
              <a:t>5</a:t>
            </a:fld>
            <a:endParaRPr lang="nl-NL"/>
          </a:p>
        </p:txBody>
      </p:sp>
    </p:spTree>
    <p:extLst>
      <p:ext uri="{BB962C8B-B14F-4D97-AF65-F5344CB8AC3E}">
        <p14:creationId xmlns:p14="http://schemas.microsoft.com/office/powerpoint/2010/main" val="3588480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Iedereen moet informatie en diensten van de overheid kunnen bereiken en gebruiken. Dat geldt ook voor digitale informatie en diensten. Daarom moeten de websites en apps van overheidsorganisaties verplicht toegankelijk zijn. </a:t>
            </a:r>
          </a:p>
          <a:p>
            <a:endParaRPr lang="nl-NL" dirty="0"/>
          </a:p>
          <a:p>
            <a:r>
              <a:rPr lang="nl-NL" dirty="0"/>
              <a:t>Deze slide geeft een overzicht van wat er per wanneer geregeld moet zijn. En dan zie je dat die datums eigenlijk allemaal al best een tijdje in het verleden liggen. En lang niet alle instanties hebben dit al op orde</a:t>
            </a:r>
          </a:p>
        </p:txBody>
      </p:sp>
      <p:sp>
        <p:nvSpPr>
          <p:cNvPr id="4" name="Tijdelijke aanduiding voor dianummer 3"/>
          <p:cNvSpPr>
            <a:spLocks noGrp="1"/>
          </p:cNvSpPr>
          <p:nvPr>
            <p:ph type="sldNum" sz="quarter" idx="5"/>
          </p:nvPr>
        </p:nvSpPr>
        <p:spPr/>
        <p:txBody>
          <a:bodyPr/>
          <a:lstStyle/>
          <a:p>
            <a:fld id="{324662FC-588F-4FB0-879E-487EE6885146}" type="slidenum">
              <a:rPr lang="nl-NL" smtClean="0"/>
              <a:t>6</a:t>
            </a:fld>
            <a:endParaRPr lang="nl-NL"/>
          </a:p>
        </p:txBody>
      </p:sp>
    </p:spTree>
    <p:extLst>
      <p:ext uri="{BB962C8B-B14F-4D97-AF65-F5344CB8AC3E}">
        <p14:creationId xmlns:p14="http://schemas.microsoft.com/office/powerpoint/2010/main" val="477575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E67E5-7592-7B1D-E666-2D332CF4C72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3A711D3-04D7-9957-CA16-33BD46224D7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B326003-D4B9-6265-0800-6690E375C5E2}"/>
              </a:ext>
            </a:extLst>
          </p:cNvPr>
          <p:cNvSpPr>
            <a:spLocks noGrp="1"/>
          </p:cNvSpPr>
          <p:nvPr>
            <p:ph type="body" idx="1"/>
          </p:nvPr>
        </p:nvSpPr>
        <p:spPr/>
        <p:txBody>
          <a:bodyPr/>
          <a:lstStyle/>
          <a:p>
            <a:r>
              <a:rPr lang="nl-NL" dirty="0"/>
              <a:t>Iedereen moet informatie en diensten van de overheid kunnen bereiken en gebruiken. Dat geldt ook voor digitale informatie en diensten. Daarom moeten de websites en apps van overheidsorganisaties verplicht toegankelijk zijn. </a:t>
            </a:r>
          </a:p>
          <a:p>
            <a:endParaRPr lang="nl-NL" dirty="0"/>
          </a:p>
          <a:p>
            <a:r>
              <a:rPr lang="nl-NL" dirty="0"/>
              <a:t>Deze slide geeft een overzicht van wat er per wanneer geregeld moet zijn. En dan zie je dat die datums eigenlijk allemaal al best een tijdje in het verleden liggen. En lang niet alle instanties hebben dit al op orde</a:t>
            </a:r>
          </a:p>
        </p:txBody>
      </p:sp>
      <p:sp>
        <p:nvSpPr>
          <p:cNvPr id="4" name="Tijdelijke aanduiding voor dianummer 3">
            <a:extLst>
              <a:ext uri="{FF2B5EF4-FFF2-40B4-BE49-F238E27FC236}">
                <a16:creationId xmlns:a16="http://schemas.microsoft.com/office/drawing/2014/main" id="{3B94BBBC-2D08-8F44-1E40-E4E05CF817FA}"/>
              </a:ext>
            </a:extLst>
          </p:cNvPr>
          <p:cNvSpPr>
            <a:spLocks noGrp="1"/>
          </p:cNvSpPr>
          <p:nvPr>
            <p:ph type="sldNum" sz="quarter" idx="5"/>
          </p:nvPr>
        </p:nvSpPr>
        <p:spPr/>
        <p:txBody>
          <a:bodyPr/>
          <a:lstStyle/>
          <a:p>
            <a:fld id="{324662FC-588F-4FB0-879E-487EE6885146}" type="slidenum">
              <a:rPr lang="nl-NL" smtClean="0"/>
              <a:t>7</a:t>
            </a:fld>
            <a:endParaRPr lang="nl-NL"/>
          </a:p>
        </p:txBody>
      </p:sp>
    </p:spTree>
    <p:extLst>
      <p:ext uri="{BB962C8B-B14F-4D97-AF65-F5344CB8AC3E}">
        <p14:creationId xmlns:p14="http://schemas.microsoft.com/office/powerpoint/2010/main" val="2483844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D781E-D507-B2B6-1F4A-74A7CDD329E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8E08A76-84B8-C266-5146-E4D5869284B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C08EACF-5296-EC0D-8259-25000287F16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B716B4C-456F-8598-27F0-ADECC920EE52}"/>
              </a:ext>
            </a:extLst>
          </p:cNvPr>
          <p:cNvSpPr>
            <a:spLocks noGrp="1"/>
          </p:cNvSpPr>
          <p:nvPr>
            <p:ph type="sldNum" sz="quarter" idx="5"/>
          </p:nvPr>
        </p:nvSpPr>
        <p:spPr/>
        <p:txBody>
          <a:bodyPr/>
          <a:lstStyle/>
          <a:p>
            <a:fld id="{324662FC-588F-4FB0-879E-487EE6885146}" type="slidenum">
              <a:rPr lang="nl-NL" smtClean="0"/>
              <a:t>8</a:t>
            </a:fld>
            <a:endParaRPr lang="nl-NL"/>
          </a:p>
        </p:txBody>
      </p:sp>
    </p:spTree>
    <p:extLst>
      <p:ext uri="{BB962C8B-B14F-4D97-AF65-F5344CB8AC3E}">
        <p14:creationId xmlns:p14="http://schemas.microsoft.com/office/powerpoint/2010/main" val="4262918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Wist je dat 1,3 miljoen Nederlanders een vorm van kleurenblindheid hebben?</a:t>
            </a:r>
          </a:p>
          <a:p>
            <a:r>
              <a:rPr lang="nl-NL" dirty="0"/>
              <a:t>Dat is waarschijnlijk een stuk meer dan dat je gedacht had, nietwaar? Wij waren in ieder geval wel degelijk verrast door dit feitje toen we ons gingen verdiepen in digitale toegankelijkheid. </a:t>
            </a:r>
          </a:p>
          <a:p>
            <a:endParaRPr lang="nl-NL" dirty="0"/>
          </a:p>
          <a:p>
            <a:r>
              <a:rPr lang="nl-NL" dirty="0"/>
              <a:t>Wist je dat kleurenblindheid veel vaker voorkomt bij mannen dan bij vrouwen?</a:t>
            </a:r>
          </a:p>
          <a:p>
            <a:r>
              <a:rPr lang="nl-NL" dirty="0"/>
              <a:t>1 op de 12 mensen in Nederland die een vorm hebben van kleurenblindheid zijn mannen – in totaal zo’n 8%. Bij vrouwen komt het veel minder voor: 1 op de 200 is kleurenblind (0,5%). </a:t>
            </a:r>
          </a:p>
        </p:txBody>
      </p:sp>
      <p:sp>
        <p:nvSpPr>
          <p:cNvPr id="4" name="Tijdelijke aanduiding voor dianummer 3"/>
          <p:cNvSpPr>
            <a:spLocks noGrp="1"/>
          </p:cNvSpPr>
          <p:nvPr>
            <p:ph type="sldNum" sz="quarter" idx="5"/>
          </p:nvPr>
        </p:nvSpPr>
        <p:spPr/>
        <p:txBody>
          <a:bodyPr/>
          <a:lstStyle/>
          <a:p>
            <a:fld id="{324662FC-588F-4FB0-879E-487EE6885146}" type="slidenum">
              <a:rPr lang="nl-NL" smtClean="0"/>
              <a:t>10</a:t>
            </a:fld>
            <a:endParaRPr lang="nl-NL"/>
          </a:p>
        </p:txBody>
      </p:sp>
    </p:spTree>
    <p:extLst>
      <p:ext uri="{BB962C8B-B14F-4D97-AF65-F5344CB8AC3E}">
        <p14:creationId xmlns:p14="http://schemas.microsoft.com/office/powerpoint/2010/main" val="3592736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Wist je dat Rood-groenkleurenblindheid de meest voorkomende vorm van kleurenblindheid is?</a:t>
            </a:r>
          </a:p>
          <a:p>
            <a:endParaRPr lang="nl-NL" dirty="0"/>
          </a:p>
          <a:p>
            <a:r>
              <a:rPr lang="nl-NL" dirty="0"/>
              <a:t>Hoe zou je dit heel simpel op kunnen lossen voor de lezer van deze grafiek?</a:t>
            </a:r>
          </a:p>
          <a:p>
            <a:endParaRPr lang="nl-NL" dirty="0"/>
          </a:p>
          <a:p>
            <a:r>
              <a:rPr lang="nl-NL" dirty="0"/>
              <a:t>Streepjes of stippellijnen maken!</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324662FC-588F-4FB0-879E-487EE6885146}" type="slidenum">
              <a:rPr lang="nl-NL" smtClean="0"/>
              <a:t>11</a:t>
            </a:fld>
            <a:endParaRPr lang="nl-NL"/>
          </a:p>
        </p:txBody>
      </p:sp>
    </p:spTree>
    <p:extLst>
      <p:ext uri="{BB962C8B-B14F-4D97-AF65-F5344CB8AC3E}">
        <p14:creationId xmlns:p14="http://schemas.microsoft.com/office/powerpoint/2010/main" val="2155011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7DBA57-A518-067D-C897-9A8465CE179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EEE275C-3490-D1B6-0D96-5F36B7C436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34D36FD-EB11-A9BC-F042-65B7767E982B}"/>
              </a:ext>
            </a:extLst>
          </p:cNvPr>
          <p:cNvSpPr>
            <a:spLocks noGrp="1"/>
          </p:cNvSpPr>
          <p:nvPr>
            <p:ph type="dt" sz="half" idx="10"/>
          </p:nvPr>
        </p:nvSpPr>
        <p:spPr/>
        <p:txBody>
          <a:bodyPr/>
          <a:lstStyle/>
          <a:p>
            <a:fld id="{6E67F4C3-1436-46E9-8FF8-7A674CB8E3B1}" type="datetimeFigureOut">
              <a:rPr lang="nl-NL" smtClean="0"/>
              <a:t>06-10-2025</a:t>
            </a:fld>
            <a:endParaRPr lang="nl-NL"/>
          </a:p>
        </p:txBody>
      </p:sp>
      <p:sp>
        <p:nvSpPr>
          <p:cNvPr id="5" name="Tijdelijke aanduiding voor voettekst 4">
            <a:extLst>
              <a:ext uri="{FF2B5EF4-FFF2-40B4-BE49-F238E27FC236}">
                <a16:creationId xmlns:a16="http://schemas.microsoft.com/office/drawing/2014/main" id="{575C114E-E0C9-304A-E8BD-3236955F455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DD92263-A206-EA22-08EC-AA7CFA3DD78B}"/>
              </a:ext>
            </a:extLst>
          </p:cNvPr>
          <p:cNvSpPr>
            <a:spLocks noGrp="1"/>
          </p:cNvSpPr>
          <p:nvPr>
            <p:ph type="sldNum" sz="quarter" idx="12"/>
          </p:nvPr>
        </p:nvSpPr>
        <p:spPr/>
        <p:txBody>
          <a:bodyPr/>
          <a:lstStyle/>
          <a:p>
            <a:fld id="{7FE2AEB8-F8B2-4D57-83E8-45C1058B64B7}" type="slidenum">
              <a:rPr lang="nl-NL" smtClean="0"/>
              <a:t>‹#›</a:t>
            </a:fld>
            <a:endParaRPr lang="nl-NL"/>
          </a:p>
        </p:txBody>
      </p:sp>
    </p:spTree>
    <p:extLst>
      <p:ext uri="{BB962C8B-B14F-4D97-AF65-F5344CB8AC3E}">
        <p14:creationId xmlns:p14="http://schemas.microsoft.com/office/powerpoint/2010/main" val="3141475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45B82D-82A2-2FF5-BB24-559FAD3F06F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1A15931-297B-3F8B-AF5F-7BA88D401A4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7540924-6116-83B0-8CAE-54AFE1EA4C3A}"/>
              </a:ext>
            </a:extLst>
          </p:cNvPr>
          <p:cNvSpPr>
            <a:spLocks noGrp="1"/>
          </p:cNvSpPr>
          <p:nvPr>
            <p:ph type="dt" sz="half" idx="10"/>
          </p:nvPr>
        </p:nvSpPr>
        <p:spPr/>
        <p:txBody>
          <a:bodyPr/>
          <a:lstStyle/>
          <a:p>
            <a:fld id="{6E67F4C3-1436-46E9-8FF8-7A674CB8E3B1}" type="datetimeFigureOut">
              <a:rPr lang="nl-NL" smtClean="0"/>
              <a:t>06-10-2025</a:t>
            </a:fld>
            <a:endParaRPr lang="nl-NL"/>
          </a:p>
        </p:txBody>
      </p:sp>
      <p:sp>
        <p:nvSpPr>
          <p:cNvPr id="5" name="Tijdelijke aanduiding voor voettekst 4">
            <a:extLst>
              <a:ext uri="{FF2B5EF4-FFF2-40B4-BE49-F238E27FC236}">
                <a16:creationId xmlns:a16="http://schemas.microsoft.com/office/drawing/2014/main" id="{6D668582-FCB8-D662-B47F-6E7C18D88C5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91C1BF6-B0D8-0393-406A-8E04979B22D4}"/>
              </a:ext>
            </a:extLst>
          </p:cNvPr>
          <p:cNvSpPr>
            <a:spLocks noGrp="1"/>
          </p:cNvSpPr>
          <p:nvPr>
            <p:ph type="sldNum" sz="quarter" idx="12"/>
          </p:nvPr>
        </p:nvSpPr>
        <p:spPr/>
        <p:txBody>
          <a:bodyPr/>
          <a:lstStyle/>
          <a:p>
            <a:fld id="{7FE2AEB8-F8B2-4D57-83E8-45C1058B64B7}" type="slidenum">
              <a:rPr lang="nl-NL" smtClean="0"/>
              <a:t>‹#›</a:t>
            </a:fld>
            <a:endParaRPr lang="nl-NL"/>
          </a:p>
        </p:txBody>
      </p:sp>
    </p:spTree>
    <p:extLst>
      <p:ext uri="{BB962C8B-B14F-4D97-AF65-F5344CB8AC3E}">
        <p14:creationId xmlns:p14="http://schemas.microsoft.com/office/powerpoint/2010/main" val="2601950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EA5D477-8F43-8936-4A05-D4DD21EB95D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5F4DE1D-F3E4-1E12-7A5B-937E24648C9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A4D41D7-7E3A-9AD1-4CBA-E68A2DB8403B}"/>
              </a:ext>
            </a:extLst>
          </p:cNvPr>
          <p:cNvSpPr>
            <a:spLocks noGrp="1"/>
          </p:cNvSpPr>
          <p:nvPr>
            <p:ph type="dt" sz="half" idx="10"/>
          </p:nvPr>
        </p:nvSpPr>
        <p:spPr/>
        <p:txBody>
          <a:bodyPr/>
          <a:lstStyle/>
          <a:p>
            <a:fld id="{6E67F4C3-1436-46E9-8FF8-7A674CB8E3B1}" type="datetimeFigureOut">
              <a:rPr lang="nl-NL" smtClean="0"/>
              <a:t>06-10-2025</a:t>
            </a:fld>
            <a:endParaRPr lang="nl-NL"/>
          </a:p>
        </p:txBody>
      </p:sp>
      <p:sp>
        <p:nvSpPr>
          <p:cNvPr id="5" name="Tijdelijke aanduiding voor voettekst 4">
            <a:extLst>
              <a:ext uri="{FF2B5EF4-FFF2-40B4-BE49-F238E27FC236}">
                <a16:creationId xmlns:a16="http://schemas.microsoft.com/office/drawing/2014/main" id="{8CBBFFCF-11DE-26BE-0D8C-366062E628A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36C3E44-7E34-B8EB-69F3-C9E6071E8102}"/>
              </a:ext>
            </a:extLst>
          </p:cNvPr>
          <p:cNvSpPr>
            <a:spLocks noGrp="1"/>
          </p:cNvSpPr>
          <p:nvPr>
            <p:ph type="sldNum" sz="quarter" idx="12"/>
          </p:nvPr>
        </p:nvSpPr>
        <p:spPr/>
        <p:txBody>
          <a:bodyPr/>
          <a:lstStyle/>
          <a:p>
            <a:fld id="{7FE2AEB8-F8B2-4D57-83E8-45C1058B64B7}" type="slidenum">
              <a:rPr lang="nl-NL" smtClean="0"/>
              <a:t>‹#›</a:t>
            </a:fld>
            <a:endParaRPr lang="nl-NL"/>
          </a:p>
        </p:txBody>
      </p:sp>
    </p:spTree>
    <p:extLst>
      <p:ext uri="{BB962C8B-B14F-4D97-AF65-F5344CB8AC3E}">
        <p14:creationId xmlns:p14="http://schemas.microsoft.com/office/powerpoint/2010/main" val="4204334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2934437" y="1124146"/>
            <a:ext cx="6481402" cy="4779389"/>
          </a:xfrm>
          <a:prstGeom prst="rect">
            <a:avLst/>
          </a:prstGeom>
        </p:spPr>
        <p:txBody>
          <a:bodyPr anchor="ctr"/>
          <a:lstStyle>
            <a:lvl1pPr marL="0" indent="0" algn="ctr">
              <a:buFontTx/>
              <a:buNone/>
              <a:defRPr sz="4751" b="1">
                <a:solidFill>
                  <a:schemeClr val="bg1"/>
                </a:solidFill>
                <a:latin typeface="Arial" panose="020B0604020202020204" pitchFamily="34" charset="0"/>
                <a:cs typeface="Arial" panose="020B0604020202020204" pitchFamily="34" charset="0"/>
              </a:defRPr>
            </a:lvl1pPr>
            <a:lvl2pPr marL="452491" indent="0">
              <a:buFontTx/>
              <a:buNone/>
              <a:defRPr/>
            </a:lvl2pPr>
            <a:lvl3pPr marL="904982" indent="0">
              <a:buFontTx/>
              <a:buNone/>
              <a:defRPr/>
            </a:lvl3pPr>
            <a:lvl4pPr marL="1357473" indent="0">
              <a:buFontTx/>
              <a:buNone/>
              <a:defRPr/>
            </a:lvl4pPr>
            <a:lvl5pPr marL="1809963" indent="0">
              <a:buFontTx/>
              <a:buNone/>
              <a:defRPr/>
            </a:lvl5pPr>
          </a:lstStyle>
          <a:p>
            <a:pPr lvl="0"/>
            <a:r>
              <a:rPr lang="en-US" dirty="0" err="1"/>
              <a:t>Titel</a:t>
            </a:r>
            <a:endParaRPr lang="nl-NL" dirty="0"/>
          </a:p>
          <a:p>
            <a:pPr lvl="0"/>
            <a:endParaRPr lang="nl-NL" dirty="0"/>
          </a:p>
        </p:txBody>
      </p:sp>
    </p:spTree>
    <p:extLst>
      <p:ext uri="{BB962C8B-B14F-4D97-AF65-F5344CB8AC3E}">
        <p14:creationId xmlns:p14="http://schemas.microsoft.com/office/powerpoint/2010/main" val="371190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794AFB-37BF-721E-74E1-18838522CD2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30B3506-3F9A-B841-7313-4530C79295C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C0909C4-A8CA-F986-F7CA-3A37853CA242}"/>
              </a:ext>
            </a:extLst>
          </p:cNvPr>
          <p:cNvSpPr>
            <a:spLocks noGrp="1"/>
          </p:cNvSpPr>
          <p:nvPr>
            <p:ph type="dt" sz="half" idx="10"/>
          </p:nvPr>
        </p:nvSpPr>
        <p:spPr/>
        <p:txBody>
          <a:bodyPr/>
          <a:lstStyle/>
          <a:p>
            <a:fld id="{6E67F4C3-1436-46E9-8FF8-7A674CB8E3B1}" type="datetimeFigureOut">
              <a:rPr lang="nl-NL" smtClean="0"/>
              <a:t>06-10-2025</a:t>
            </a:fld>
            <a:endParaRPr lang="nl-NL"/>
          </a:p>
        </p:txBody>
      </p:sp>
      <p:sp>
        <p:nvSpPr>
          <p:cNvPr id="5" name="Tijdelijke aanduiding voor voettekst 4">
            <a:extLst>
              <a:ext uri="{FF2B5EF4-FFF2-40B4-BE49-F238E27FC236}">
                <a16:creationId xmlns:a16="http://schemas.microsoft.com/office/drawing/2014/main" id="{8E2B9317-20D1-73BA-29D1-0B1C4EB7228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3A4C872-360A-C548-2662-12AE4148932B}"/>
              </a:ext>
            </a:extLst>
          </p:cNvPr>
          <p:cNvSpPr>
            <a:spLocks noGrp="1"/>
          </p:cNvSpPr>
          <p:nvPr>
            <p:ph type="sldNum" sz="quarter" idx="12"/>
          </p:nvPr>
        </p:nvSpPr>
        <p:spPr/>
        <p:txBody>
          <a:bodyPr/>
          <a:lstStyle/>
          <a:p>
            <a:fld id="{7FE2AEB8-F8B2-4D57-83E8-45C1058B64B7}" type="slidenum">
              <a:rPr lang="nl-NL" smtClean="0"/>
              <a:t>‹#›</a:t>
            </a:fld>
            <a:endParaRPr lang="nl-NL"/>
          </a:p>
        </p:txBody>
      </p:sp>
      <p:pic>
        <p:nvPicPr>
          <p:cNvPr id="7" name="Picture 6">
            <a:extLst>
              <a:ext uri="{FF2B5EF4-FFF2-40B4-BE49-F238E27FC236}">
                <a16:creationId xmlns:a16="http://schemas.microsoft.com/office/drawing/2014/main" id="{B0C6A04B-FF04-ACEC-42CE-C8EF41691C0A}"/>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97000" y="6273902"/>
            <a:ext cx="2656800" cy="499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277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0609A0-3220-C15F-2353-D8EA930C50A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15C8EE1-2960-A2B7-8E91-7D07B73291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D4439DA-DC8B-C788-30D8-137B1ADE6E11}"/>
              </a:ext>
            </a:extLst>
          </p:cNvPr>
          <p:cNvSpPr>
            <a:spLocks noGrp="1"/>
          </p:cNvSpPr>
          <p:nvPr>
            <p:ph type="dt" sz="half" idx="10"/>
          </p:nvPr>
        </p:nvSpPr>
        <p:spPr/>
        <p:txBody>
          <a:bodyPr/>
          <a:lstStyle/>
          <a:p>
            <a:fld id="{6E67F4C3-1436-46E9-8FF8-7A674CB8E3B1}" type="datetimeFigureOut">
              <a:rPr lang="nl-NL" smtClean="0"/>
              <a:t>06-10-2025</a:t>
            </a:fld>
            <a:endParaRPr lang="nl-NL"/>
          </a:p>
        </p:txBody>
      </p:sp>
      <p:sp>
        <p:nvSpPr>
          <p:cNvPr id="5" name="Tijdelijke aanduiding voor voettekst 4">
            <a:extLst>
              <a:ext uri="{FF2B5EF4-FFF2-40B4-BE49-F238E27FC236}">
                <a16:creationId xmlns:a16="http://schemas.microsoft.com/office/drawing/2014/main" id="{C5A205D5-7C8C-B5FB-0975-20C9EBCE158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00BCCA9-BB5E-7EBA-95A8-C136D1B794A9}"/>
              </a:ext>
            </a:extLst>
          </p:cNvPr>
          <p:cNvSpPr>
            <a:spLocks noGrp="1"/>
          </p:cNvSpPr>
          <p:nvPr>
            <p:ph type="sldNum" sz="quarter" idx="12"/>
          </p:nvPr>
        </p:nvSpPr>
        <p:spPr/>
        <p:txBody>
          <a:bodyPr/>
          <a:lstStyle/>
          <a:p>
            <a:fld id="{7FE2AEB8-F8B2-4D57-83E8-45C1058B64B7}" type="slidenum">
              <a:rPr lang="nl-NL" smtClean="0"/>
              <a:t>‹#›</a:t>
            </a:fld>
            <a:endParaRPr lang="nl-NL"/>
          </a:p>
        </p:txBody>
      </p:sp>
    </p:spTree>
    <p:extLst>
      <p:ext uri="{BB962C8B-B14F-4D97-AF65-F5344CB8AC3E}">
        <p14:creationId xmlns:p14="http://schemas.microsoft.com/office/powerpoint/2010/main" val="33646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219D20-383D-17DB-5287-228E31EF440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F5E2A39-7B57-9430-075B-CC1995903DE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BCE80CA-FEF3-8C14-20F8-83652AFE67B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B2E49F4-0E9E-E982-BBD0-4B26E07124F3}"/>
              </a:ext>
            </a:extLst>
          </p:cNvPr>
          <p:cNvSpPr>
            <a:spLocks noGrp="1"/>
          </p:cNvSpPr>
          <p:nvPr>
            <p:ph type="dt" sz="half" idx="10"/>
          </p:nvPr>
        </p:nvSpPr>
        <p:spPr/>
        <p:txBody>
          <a:bodyPr/>
          <a:lstStyle/>
          <a:p>
            <a:fld id="{6E67F4C3-1436-46E9-8FF8-7A674CB8E3B1}" type="datetimeFigureOut">
              <a:rPr lang="nl-NL" smtClean="0"/>
              <a:t>06-10-2025</a:t>
            </a:fld>
            <a:endParaRPr lang="nl-NL"/>
          </a:p>
        </p:txBody>
      </p:sp>
      <p:sp>
        <p:nvSpPr>
          <p:cNvPr id="6" name="Tijdelijke aanduiding voor voettekst 5">
            <a:extLst>
              <a:ext uri="{FF2B5EF4-FFF2-40B4-BE49-F238E27FC236}">
                <a16:creationId xmlns:a16="http://schemas.microsoft.com/office/drawing/2014/main" id="{9A5E2CEF-59FD-0484-6760-8498416CA6F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C96FC75-95E7-2088-ECB1-54531375621D}"/>
              </a:ext>
            </a:extLst>
          </p:cNvPr>
          <p:cNvSpPr>
            <a:spLocks noGrp="1"/>
          </p:cNvSpPr>
          <p:nvPr>
            <p:ph type="sldNum" sz="quarter" idx="12"/>
          </p:nvPr>
        </p:nvSpPr>
        <p:spPr/>
        <p:txBody>
          <a:bodyPr/>
          <a:lstStyle/>
          <a:p>
            <a:fld id="{7FE2AEB8-F8B2-4D57-83E8-45C1058B64B7}" type="slidenum">
              <a:rPr lang="nl-NL" smtClean="0"/>
              <a:t>‹#›</a:t>
            </a:fld>
            <a:endParaRPr lang="nl-NL"/>
          </a:p>
        </p:txBody>
      </p:sp>
    </p:spTree>
    <p:extLst>
      <p:ext uri="{BB962C8B-B14F-4D97-AF65-F5344CB8AC3E}">
        <p14:creationId xmlns:p14="http://schemas.microsoft.com/office/powerpoint/2010/main" val="98903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4A551F-EF86-4A54-F915-433F88763AC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CCA1391-183B-9C7B-C71A-A72AA9B7D6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5C6499A-CF23-B3A2-29D4-D19E7C01595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5F362FF-F03A-42AE-17FA-AB390552F9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082E8A2-C721-4E7A-1639-FA2E642C2B3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347954C-EEE7-7BFD-5B86-743C19CF2437}"/>
              </a:ext>
            </a:extLst>
          </p:cNvPr>
          <p:cNvSpPr>
            <a:spLocks noGrp="1"/>
          </p:cNvSpPr>
          <p:nvPr>
            <p:ph type="dt" sz="half" idx="10"/>
          </p:nvPr>
        </p:nvSpPr>
        <p:spPr/>
        <p:txBody>
          <a:bodyPr/>
          <a:lstStyle/>
          <a:p>
            <a:fld id="{6E67F4C3-1436-46E9-8FF8-7A674CB8E3B1}" type="datetimeFigureOut">
              <a:rPr lang="nl-NL" smtClean="0"/>
              <a:t>06-10-2025</a:t>
            </a:fld>
            <a:endParaRPr lang="nl-NL"/>
          </a:p>
        </p:txBody>
      </p:sp>
      <p:sp>
        <p:nvSpPr>
          <p:cNvPr id="8" name="Tijdelijke aanduiding voor voettekst 7">
            <a:extLst>
              <a:ext uri="{FF2B5EF4-FFF2-40B4-BE49-F238E27FC236}">
                <a16:creationId xmlns:a16="http://schemas.microsoft.com/office/drawing/2014/main" id="{22F0FB65-EBF2-9D38-7FDB-B81F59B6453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0DE63A4-DD75-4926-FC39-1854C5C3A491}"/>
              </a:ext>
            </a:extLst>
          </p:cNvPr>
          <p:cNvSpPr>
            <a:spLocks noGrp="1"/>
          </p:cNvSpPr>
          <p:nvPr>
            <p:ph type="sldNum" sz="quarter" idx="12"/>
          </p:nvPr>
        </p:nvSpPr>
        <p:spPr/>
        <p:txBody>
          <a:bodyPr/>
          <a:lstStyle/>
          <a:p>
            <a:fld id="{7FE2AEB8-F8B2-4D57-83E8-45C1058B64B7}" type="slidenum">
              <a:rPr lang="nl-NL" smtClean="0"/>
              <a:t>‹#›</a:t>
            </a:fld>
            <a:endParaRPr lang="nl-NL"/>
          </a:p>
        </p:txBody>
      </p:sp>
    </p:spTree>
    <p:extLst>
      <p:ext uri="{BB962C8B-B14F-4D97-AF65-F5344CB8AC3E}">
        <p14:creationId xmlns:p14="http://schemas.microsoft.com/office/powerpoint/2010/main" val="2402341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81EA55-B8D2-6542-64BD-FAAC7E1C434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91697CB-24AC-161F-66C6-2D594D694C70}"/>
              </a:ext>
            </a:extLst>
          </p:cNvPr>
          <p:cNvSpPr>
            <a:spLocks noGrp="1"/>
          </p:cNvSpPr>
          <p:nvPr>
            <p:ph type="dt" sz="half" idx="10"/>
          </p:nvPr>
        </p:nvSpPr>
        <p:spPr/>
        <p:txBody>
          <a:bodyPr/>
          <a:lstStyle/>
          <a:p>
            <a:fld id="{6E67F4C3-1436-46E9-8FF8-7A674CB8E3B1}" type="datetimeFigureOut">
              <a:rPr lang="nl-NL" smtClean="0"/>
              <a:t>06-10-2025</a:t>
            </a:fld>
            <a:endParaRPr lang="nl-NL"/>
          </a:p>
        </p:txBody>
      </p:sp>
      <p:sp>
        <p:nvSpPr>
          <p:cNvPr id="4" name="Tijdelijke aanduiding voor voettekst 3">
            <a:extLst>
              <a:ext uri="{FF2B5EF4-FFF2-40B4-BE49-F238E27FC236}">
                <a16:creationId xmlns:a16="http://schemas.microsoft.com/office/drawing/2014/main" id="{E64A2402-F004-88B4-9340-3C20AC2F3D3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F1AFB2E-F271-0520-3401-3FCDABAA3E92}"/>
              </a:ext>
            </a:extLst>
          </p:cNvPr>
          <p:cNvSpPr>
            <a:spLocks noGrp="1"/>
          </p:cNvSpPr>
          <p:nvPr>
            <p:ph type="sldNum" sz="quarter" idx="12"/>
          </p:nvPr>
        </p:nvSpPr>
        <p:spPr/>
        <p:txBody>
          <a:bodyPr/>
          <a:lstStyle/>
          <a:p>
            <a:fld id="{7FE2AEB8-F8B2-4D57-83E8-45C1058B64B7}" type="slidenum">
              <a:rPr lang="nl-NL" smtClean="0"/>
              <a:t>‹#›</a:t>
            </a:fld>
            <a:endParaRPr lang="nl-NL"/>
          </a:p>
        </p:txBody>
      </p:sp>
    </p:spTree>
    <p:extLst>
      <p:ext uri="{BB962C8B-B14F-4D97-AF65-F5344CB8AC3E}">
        <p14:creationId xmlns:p14="http://schemas.microsoft.com/office/powerpoint/2010/main" val="785044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B53EF74-1175-E484-5C6B-D75756767455}"/>
              </a:ext>
            </a:extLst>
          </p:cNvPr>
          <p:cNvSpPr>
            <a:spLocks noGrp="1"/>
          </p:cNvSpPr>
          <p:nvPr>
            <p:ph type="dt" sz="half" idx="10"/>
          </p:nvPr>
        </p:nvSpPr>
        <p:spPr/>
        <p:txBody>
          <a:bodyPr/>
          <a:lstStyle/>
          <a:p>
            <a:fld id="{6E67F4C3-1436-46E9-8FF8-7A674CB8E3B1}" type="datetimeFigureOut">
              <a:rPr lang="nl-NL" smtClean="0"/>
              <a:t>06-10-2025</a:t>
            </a:fld>
            <a:endParaRPr lang="nl-NL"/>
          </a:p>
        </p:txBody>
      </p:sp>
      <p:sp>
        <p:nvSpPr>
          <p:cNvPr id="3" name="Tijdelijke aanduiding voor voettekst 2">
            <a:extLst>
              <a:ext uri="{FF2B5EF4-FFF2-40B4-BE49-F238E27FC236}">
                <a16:creationId xmlns:a16="http://schemas.microsoft.com/office/drawing/2014/main" id="{E54EBDA5-517E-855C-314B-2EE7E37488B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122E103-21BF-8DEA-61F2-960C9A05A835}"/>
              </a:ext>
            </a:extLst>
          </p:cNvPr>
          <p:cNvSpPr>
            <a:spLocks noGrp="1"/>
          </p:cNvSpPr>
          <p:nvPr>
            <p:ph type="sldNum" sz="quarter" idx="12"/>
          </p:nvPr>
        </p:nvSpPr>
        <p:spPr/>
        <p:txBody>
          <a:bodyPr/>
          <a:lstStyle/>
          <a:p>
            <a:fld id="{7FE2AEB8-F8B2-4D57-83E8-45C1058B64B7}" type="slidenum">
              <a:rPr lang="nl-NL" smtClean="0"/>
              <a:t>‹#›</a:t>
            </a:fld>
            <a:endParaRPr lang="nl-NL"/>
          </a:p>
        </p:txBody>
      </p:sp>
    </p:spTree>
    <p:extLst>
      <p:ext uri="{BB962C8B-B14F-4D97-AF65-F5344CB8AC3E}">
        <p14:creationId xmlns:p14="http://schemas.microsoft.com/office/powerpoint/2010/main" val="2463851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0C1C7-24EF-FAD2-D533-2CEBD4A0C8F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36BEB0B-358B-687F-11DF-298626E7EC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8E85D12-89E0-B3FD-B371-D4A934ECAC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C9BF7F6-1B11-2B80-CC7D-0AB110ACB428}"/>
              </a:ext>
            </a:extLst>
          </p:cNvPr>
          <p:cNvSpPr>
            <a:spLocks noGrp="1"/>
          </p:cNvSpPr>
          <p:nvPr>
            <p:ph type="dt" sz="half" idx="10"/>
          </p:nvPr>
        </p:nvSpPr>
        <p:spPr/>
        <p:txBody>
          <a:bodyPr/>
          <a:lstStyle/>
          <a:p>
            <a:fld id="{6E67F4C3-1436-46E9-8FF8-7A674CB8E3B1}" type="datetimeFigureOut">
              <a:rPr lang="nl-NL" smtClean="0"/>
              <a:t>06-10-2025</a:t>
            </a:fld>
            <a:endParaRPr lang="nl-NL"/>
          </a:p>
        </p:txBody>
      </p:sp>
      <p:sp>
        <p:nvSpPr>
          <p:cNvPr id="6" name="Tijdelijke aanduiding voor voettekst 5">
            <a:extLst>
              <a:ext uri="{FF2B5EF4-FFF2-40B4-BE49-F238E27FC236}">
                <a16:creationId xmlns:a16="http://schemas.microsoft.com/office/drawing/2014/main" id="{F659108A-682C-4686-A11D-7E16B0BD2D3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5C3E865-9D5E-CE91-49C5-4E6DA8ACAA22}"/>
              </a:ext>
            </a:extLst>
          </p:cNvPr>
          <p:cNvSpPr>
            <a:spLocks noGrp="1"/>
          </p:cNvSpPr>
          <p:nvPr>
            <p:ph type="sldNum" sz="quarter" idx="12"/>
          </p:nvPr>
        </p:nvSpPr>
        <p:spPr/>
        <p:txBody>
          <a:bodyPr/>
          <a:lstStyle/>
          <a:p>
            <a:fld id="{7FE2AEB8-F8B2-4D57-83E8-45C1058B64B7}" type="slidenum">
              <a:rPr lang="nl-NL" smtClean="0"/>
              <a:t>‹#›</a:t>
            </a:fld>
            <a:endParaRPr lang="nl-NL"/>
          </a:p>
        </p:txBody>
      </p:sp>
    </p:spTree>
    <p:extLst>
      <p:ext uri="{BB962C8B-B14F-4D97-AF65-F5344CB8AC3E}">
        <p14:creationId xmlns:p14="http://schemas.microsoft.com/office/powerpoint/2010/main" val="3519011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534071-CAFB-D1B7-608C-11AB8C59CB3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7C1C8C4-E4F6-A026-1245-5859255188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44F4111-D0A9-9747-A416-9FD8E08986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FD77FEC-209A-42DF-FD79-7B856638719E}"/>
              </a:ext>
            </a:extLst>
          </p:cNvPr>
          <p:cNvSpPr>
            <a:spLocks noGrp="1"/>
          </p:cNvSpPr>
          <p:nvPr>
            <p:ph type="dt" sz="half" idx="10"/>
          </p:nvPr>
        </p:nvSpPr>
        <p:spPr/>
        <p:txBody>
          <a:bodyPr/>
          <a:lstStyle/>
          <a:p>
            <a:fld id="{6E67F4C3-1436-46E9-8FF8-7A674CB8E3B1}" type="datetimeFigureOut">
              <a:rPr lang="nl-NL" smtClean="0"/>
              <a:t>06-10-2025</a:t>
            </a:fld>
            <a:endParaRPr lang="nl-NL"/>
          </a:p>
        </p:txBody>
      </p:sp>
      <p:sp>
        <p:nvSpPr>
          <p:cNvPr id="6" name="Tijdelijke aanduiding voor voettekst 5">
            <a:extLst>
              <a:ext uri="{FF2B5EF4-FFF2-40B4-BE49-F238E27FC236}">
                <a16:creationId xmlns:a16="http://schemas.microsoft.com/office/drawing/2014/main" id="{874952F0-F15F-E1D9-5C16-3A6A0F728C9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A203137-6229-8369-4748-8E6A2613E876}"/>
              </a:ext>
            </a:extLst>
          </p:cNvPr>
          <p:cNvSpPr>
            <a:spLocks noGrp="1"/>
          </p:cNvSpPr>
          <p:nvPr>
            <p:ph type="sldNum" sz="quarter" idx="12"/>
          </p:nvPr>
        </p:nvSpPr>
        <p:spPr/>
        <p:txBody>
          <a:bodyPr/>
          <a:lstStyle/>
          <a:p>
            <a:fld id="{7FE2AEB8-F8B2-4D57-83E8-45C1058B64B7}" type="slidenum">
              <a:rPr lang="nl-NL" smtClean="0"/>
              <a:t>‹#›</a:t>
            </a:fld>
            <a:endParaRPr lang="nl-NL"/>
          </a:p>
        </p:txBody>
      </p:sp>
    </p:spTree>
    <p:extLst>
      <p:ext uri="{BB962C8B-B14F-4D97-AF65-F5344CB8AC3E}">
        <p14:creationId xmlns:p14="http://schemas.microsoft.com/office/powerpoint/2010/main" val="334355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C598C76-0B56-2C83-CD28-9D8807CD71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15B1A58-C8B6-E582-8768-59669494D1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C432953-8114-DF08-AD3A-E74365A85D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67F4C3-1436-46E9-8FF8-7A674CB8E3B1}" type="datetimeFigureOut">
              <a:rPr lang="nl-NL" smtClean="0"/>
              <a:t>06-10-2025</a:t>
            </a:fld>
            <a:endParaRPr lang="nl-NL"/>
          </a:p>
        </p:txBody>
      </p:sp>
      <p:sp>
        <p:nvSpPr>
          <p:cNvPr id="5" name="Tijdelijke aanduiding voor voettekst 4">
            <a:extLst>
              <a:ext uri="{FF2B5EF4-FFF2-40B4-BE49-F238E27FC236}">
                <a16:creationId xmlns:a16="http://schemas.microsoft.com/office/drawing/2014/main" id="{C5BC30D2-E0DB-65F5-E0A3-D4F4EAA12B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141BC66-E462-39E8-B16C-BE819901CC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E2AEB8-F8B2-4D57-83E8-45C1058B64B7}" type="slidenum">
              <a:rPr lang="nl-NL" smtClean="0"/>
              <a:t>‹#›</a:t>
            </a:fld>
            <a:endParaRPr lang="nl-NL"/>
          </a:p>
        </p:txBody>
      </p:sp>
    </p:spTree>
    <p:extLst>
      <p:ext uri="{BB962C8B-B14F-4D97-AF65-F5344CB8AC3E}">
        <p14:creationId xmlns:p14="http://schemas.microsoft.com/office/powerpoint/2010/main" val="4153659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hyperlink" Target="https://join.accessy.club/"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ashboard.digitoegankelijk.n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hyperlink" Target="https://join.accessy.club/registreren" TargetMode="External"/><Relationship Id="rId2" Type="http://schemas.openxmlformats.org/officeDocument/2006/relationships/hyperlink" Target="https://join.accessy.club/nieuw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join.accessy.club/trainingen" TargetMode="External"/><Relationship Id="rId7" Type="http://schemas.openxmlformats.org/officeDocument/2006/relationships/hyperlink" Target="https://forumstandaardisatie.nl/open-standaarden/digitoegankelijk-en-301-549-met-wcag-21"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vng.nl/sites/default/files/2022-04/20210317%20-%20Gemeentelijke-ICT-kwaliteitsnormen-v2021-1.pdf" TargetMode="External"/><Relationship Id="rId5" Type="http://schemas.openxmlformats.org/officeDocument/2006/relationships/hyperlink" Target="https://pdfua.foundation/en/pac-download/" TargetMode="External"/><Relationship Id="rId4" Type="http://schemas.openxmlformats.org/officeDocument/2006/relationships/hyperlink" Target="http://www.pdfchecker.n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hyperlink" Target="https://join.accessy.club/"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hyperlink" Target="https://www.rijksoverheid.nl/ministeries/ministerie-van-landbouw-visserij-voedselzekerheid-en-natuur/documenten/rapporten/2025/06/19/pdf-rko-2-geredigeer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igitoegankelijk.nl/wetgeving/uitzonderinge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259A25E-8A81-7210-2A4C-5AFF863B4A91}"/>
              </a:ext>
            </a:extLst>
          </p:cNvPr>
          <p:cNvSpPr>
            <a:spLocks noGrp="1"/>
          </p:cNvSpPr>
          <p:nvPr>
            <p:ph type="title"/>
          </p:nvPr>
        </p:nvSpPr>
        <p:spPr>
          <a:xfrm>
            <a:off x="180940" y="2755618"/>
            <a:ext cx="5738847" cy="1202937"/>
          </a:xfrm>
        </p:spPr>
        <p:txBody>
          <a:bodyPr vert="horz" lIns="91440" tIns="45720" rIns="91440" bIns="45720" rtlCol="0" anchor="b">
            <a:normAutofit fontScale="90000"/>
          </a:bodyPr>
          <a:lstStyle/>
          <a:p>
            <a:pPr algn="ctr"/>
            <a:br>
              <a:rPr lang="nl-NL" sz="4000" b="1" dirty="0">
                <a:latin typeface="Roboto" panose="02000000000000000000" pitchFamily="2" charset="0"/>
                <a:ea typeface="Roboto" panose="02000000000000000000" pitchFamily="2" charset="0"/>
                <a:cs typeface="Roboto" panose="02000000000000000000" pitchFamily="2" charset="0"/>
              </a:rPr>
            </a:br>
            <a:r>
              <a:rPr lang="nl-NL" sz="4000" b="1" dirty="0">
                <a:latin typeface="Roboto" panose="02000000000000000000" pitchFamily="2" charset="0"/>
                <a:ea typeface="Roboto" panose="02000000000000000000" pitchFamily="2" charset="0"/>
                <a:cs typeface="Roboto" panose="02000000000000000000" pitchFamily="2" charset="0"/>
              </a:rPr>
              <a:t>Bewustwordingssessie</a:t>
            </a:r>
            <a:br>
              <a:rPr lang="nl-NL" sz="4000" b="1" dirty="0">
                <a:latin typeface="Roboto" panose="02000000000000000000" pitchFamily="2" charset="0"/>
                <a:ea typeface="Roboto" panose="02000000000000000000" pitchFamily="2" charset="0"/>
                <a:cs typeface="Roboto" panose="02000000000000000000" pitchFamily="2" charset="0"/>
              </a:rPr>
            </a:br>
            <a:r>
              <a:rPr lang="nl-NL" sz="1800" b="1" i="1" dirty="0">
                <a:latin typeface="Roboto" panose="02000000000000000000" pitchFamily="2" charset="0"/>
                <a:ea typeface="Roboto" panose="02000000000000000000" pitchFamily="2" charset="0"/>
                <a:cs typeface="Roboto" panose="02000000000000000000" pitchFamily="2" charset="0"/>
              </a:rPr>
              <a:t>We starten om 12.00 uur</a:t>
            </a:r>
          </a:p>
        </p:txBody>
      </p:sp>
      <p:pic>
        <p:nvPicPr>
          <p:cNvPr id="5" name="Picture 5">
            <a:extLst>
              <a:ext uri="{FF2B5EF4-FFF2-40B4-BE49-F238E27FC236}">
                <a16:creationId xmlns:a16="http://schemas.microsoft.com/office/drawing/2014/main" id="{1CA91280-757D-C18B-38D7-671853B1ECB1}"/>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688"/>
          <a:stretch/>
        </p:blipFill>
        <p:spPr bwMode="auto">
          <a:xfrm>
            <a:off x="6096001" y="289941"/>
            <a:ext cx="6095999" cy="68579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Accessy">
            <a:extLst>
              <a:ext uri="{FF2B5EF4-FFF2-40B4-BE49-F238E27FC236}">
                <a16:creationId xmlns:a16="http://schemas.microsoft.com/office/drawing/2014/main" id="{CFF92A51-A68B-704E-F836-714FF0681542}"/>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142" y="607342"/>
            <a:ext cx="2656800" cy="499811"/>
          </a:xfrm>
          <a:prstGeom prst="rect">
            <a:avLst/>
          </a:prstGeom>
          <a:noFill/>
          <a:extLst>
            <a:ext uri="{909E8E84-426E-40DD-AFC4-6F175D3DCCD1}">
              <a14:hiddenFill xmlns:a14="http://schemas.microsoft.com/office/drawing/2010/main">
                <a:solidFill>
                  <a:srgbClr val="FFFFFF"/>
                </a:solidFill>
              </a14:hiddenFill>
            </a:ext>
          </a:extLst>
        </p:spPr>
      </p:pic>
      <p:sp>
        <p:nvSpPr>
          <p:cNvPr id="3" name="Titel 3">
            <a:extLst>
              <a:ext uri="{FF2B5EF4-FFF2-40B4-BE49-F238E27FC236}">
                <a16:creationId xmlns:a16="http://schemas.microsoft.com/office/drawing/2014/main" id="{ECFE109C-5756-BBED-540D-33168AF53B59}"/>
              </a:ext>
            </a:extLst>
          </p:cNvPr>
          <p:cNvSpPr txBox="1">
            <a:spLocks/>
          </p:cNvSpPr>
          <p:nvPr/>
        </p:nvSpPr>
        <p:spPr>
          <a:xfrm>
            <a:off x="178881" y="3197213"/>
            <a:ext cx="5742661" cy="33401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1800" dirty="0">
                <a:latin typeface="Roboto" panose="02000000000000000000" pitchFamily="2" charset="0"/>
                <a:ea typeface="Roboto" panose="02000000000000000000" pitchFamily="2" charset="0"/>
                <a:cs typeface="Roboto" panose="02000000000000000000" pitchFamily="2" charset="0"/>
                <a:hlinkClick r:id="rId4"/>
              </a:rPr>
              <a:t>Vincent van Brakel</a:t>
            </a:r>
          </a:p>
          <a:p>
            <a:r>
              <a:rPr lang="nl-NL" sz="1800" dirty="0">
                <a:latin typeface="Roboto" panose="02000000000000000000" pitchFamily="2" charset="0"/>
                <a:ea typeface="Roboto" panose="02000000000000000000" pitchFamily="2" charset="0"/>
                <a:cs typeface="Roboto" panose="02000000000000000000" pitchFamily="2" charset="0"/>
                <a:hlinkClick r:id="rId4"/>
              </a:rPr>
              <a:t>Community: https://join.accessy.club</a:t>
            </a:r>
            <a:endParaRPr lang="nl-NL" sz="18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914413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nl-NL" sz="3200" b="1" dirty="0">
                <a:latin typeface="Roboto" panose="02000000000000000000" pitchFamily="2" charset="0"/>
                <a:ea typeface="Roboto" panose="02000000000000000000" pitchFamily="2" charset="0"/>
                <a:cs typeface="Roboto" panose="02000000000000000000" pitchFamily="2" charset="0"/>
              </a:rPr>
              <a:t>1. Hoeveel mensen in Nederland zijn kleurenblind?</a:t>
            </a:r>
          </a:p>
        </p:txBody>
      </p:sp>
      <p:sp>
        <p:nvSpPr>
          <p:cNvPr id="6" name="Rechthoek 5"/>
          <p:cNvSpPr/>
          <p:nvPr/>
        </p:nvSpPr>
        <p:spPr bwMode="auto">
          <a:xfrm>
            <a:off x="2063552" y="1844824"/>
            <a:ext cx="7272808" cy="864096"/>
          </a:xfrm>
          <a:prstGeom prst="rect">
            <a:avLst/>
          </a:prstGeom>
          <a:ln>
            <a:solidFill>
              <a:schemeClr val="accent6"/>
            </a:solid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394"/>
            <a:r>
              <a:rPr lang="nl-NL" sz="2400" b="1" dirty="0">
                <a:solidFill>
                  <a:schemeClr val="accent1"/>
                </a:solidFill>
                <a:latin typeface="Roboto" panose="02000000000000000000" pitchFamily="2" charset="0"/>
                <a:ea typeface="Roboto" panose="02000000000000000000" pitchFamily="2" charset="0"/>
                <a:cs typeface="Roboto" panose="02000000000000000000" pitchFamily="2" charset="0"/>
              </a:rPr>
              <a:t>a) 500.000</a:t>
            </a:r>
          </a:p>
        </p:txBody>
      </p:sp>
      <p:sp>
        <p:nvSpPr>
          <p:cNvPr id="7" name="Rechthoek 6"/>
          <p:cNvSpPr/>
          <p:nvPr/>
        </p:nvSpPr>
        <p:spPr bwMode="auto">
          <a:xfrm>
            <a:off x="2063552" y="2780928"/>
            <a:ext cx="7272808" cy="864096"/>
          </a:xfrm>
          <a:prstGeom prst="rect">
            <a:avLst/>
          </a:prstGeom>
          <a:ln>
            <a:solidFill>
              <a:schemeClr val="accent6"/>
            </a:solid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394"/>
            <a:r>
              <a:rPr lang="nl-NL" sz="2400" b="1" dirty="0">
                <a:solidFill>
                  <a:schemeClr val="accent1"/>
                </a:solidFill>
                <a:latin typeface="Roboto" panose="02000000000000000000" pitchFamily="2" charset="0"/>
                <a:ea typeface="Roboto" panose="02000000000000000000" pitchFamily="2" charset="0"/>
                <a:cs typeface="Roboto" panose="02000000000000000000" pitchFamily="2" charset="0"/>
              </a:rPr>
              <a:t>b) 750.000</a:t>
            </a:r>
          </a:p>
        </p:txBody>
      </p:sp>
      <p:sp>
        <p:nvSpPr>
          <p:cNvPr id="8" name="Rechthoek 7"/>
          <p:cNvSpPr/>
          <p:nvPr/>
        </p:nvSpPr>
        <p:spPr bwMode="auto">
          <a:xfrm>
            <a:off x="2063552" y="3717032"/>
            <a:ext cx="7272808" cy="864096"/>
          </a:xfrm>
          <a:prstGeom prst="rect">
            <a:avLst/>
          </a:prstGeom>
          <a:ln>
            <a:solidFill>
              <a:schemeClr val="accent6"/>
            </a:solid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394"/>
            <a:r>
              <a:rPr lang="nl-NL" sz="2400" b="1" dirty="0">
                <a:solidFill>
                  <a:schemeClr val="accent1"/>
                </a:solidFill>
                <a:latin typeface="Roboto" panose="02000000000000000000" pitchFamily="2" charset="0"/>
                <a:ea typeface="Roboto" panose="02000000000000000000" pitchFamily="2" charset="0"/>
                <a:cs typeface="Roboto" panose="02000000000000000000" pitchFamily="2" charset="0"/>
              </a:rPr>
              <a:t>c) 1.000.000</a:t>
            </a:r>
          </a:p>
        </p:txBody>
      </p:sp>
      <p:sp>
        <p:nvSpPr>
          <p:cNvPr id="9" name="Rechthoek 8"/>
          <p:cNvSpPr/>
          <p:nvPr/>
        </p:nvSpPr>
        <p:spPr bwMode="auto">
          <a:xfrm>
            <a:off x="2063552" y="4653136"/>
            <a:ext cx="7272808" cy="864096"/>
          </a:xfrm>
          <a:prstGeom prst="rect">
            <a:avLst/>
          </a:prstGeom>
          <a:ln>
            <a:solidFill>
              <a:schemeClr val="accent6"/>
            </a:solid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394"/>
            <a:r>
              <a:rPr lang="nl-NL" sz="2400" b="1" dirty="0">
                <a:solidFill>
                  <a:schemeClr val="accent1"/>
                </a:solidFill>
                <a:latin typeface="Roboto" panose="02000000000000000000" pitchFamily="2" charset="0"/>
                <a:ea typeface="Roboto" panose="02000000000000000000" pitchFamily="2" charset="0"/>
                <a:cs typeface="Roboto" panose="02000000000000000000" pitchFamily="2" charset="0"/>
              </a:rPr>
              <a:t>d) 1.300.000</a:t>
            </a:r>
          </a:p>
        </p:txBody>
      </p:sp>
    </p:spTree>
    <p:extLst>
      <p:ext uri="{BB962C8B-B14F-4D97-AF65-F5344CB8AC3E}">
        <p14:creationId xmlns:p14="http://schemas.microsoft.com/office/powerpoint/2010/main" val="410677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2DF558E-C154-75FA-5404-037FD3198BAB}"/>
              </a:ext>
            </a:extLst>
          </p:cNvPr>
          <p:cNvSpPr>
            <a:spLocks noGrp="1"/>
          </p:cNvSpPr>
          <p:nvPr>
            <p:ph type="title"/>
          </p:nvPr>
        </p:nvSpPr>
        <p:spPr/>
        <p:txBody>
          <a:bodyPr>
            <a:normAutofit/>
          </a:bodyPr>
          <a:lstStyle/>
          <a:p>
            <a:r>
              <a:rPr lang="nl-NL" sz="3200" b="1" dirty="0">
                <a:latin typeface="Roboto" panose="02000000000000000000" pitchFamily="2" charset="0"/>
                <a:ea typeface="Roboto" panose="02000000000000000000" pitchFamily="2" charset="0"/>
                <a:cs typeface="Roboto" panose="02000000000000000000" pitchFamily="2" charset="0"/>
              </a:rPr>
              <a:t>Groene lijn zijn honden, rode lijn zijn katten</a:t>
            </a:r>
          </a:p>
        </p:txBody>
      </p:sp>
      <p:pic>
        <p:nvPicPr>
          <p:cNvPr id="4" name="Afbeelding 3" descr="Grafiek met rode en groene lijn">
            <a:extLst>
              <a:ext uri="{FF2B5EF4-FFF2-40B4-BE49-F238E27FC236}">
                <a16:creationId xmlns:a16="http://schemas.microsoft.com/office/drawing/2014/main" id="{2450A7BF-4C75-3C80-EF1E-BC43164937D9}"/>
              </a:ext>
            </a:extLst>
          </p:cNvPr>
          <p:cNvPicPr>
            <a:picLocks noChangeAspect="1"/>
          </p:cNvPicPr>
          <p:nvPr/>
        </p:nvPicPr>
        <p:blipFill rotWithShape="1">
          <a:blip r:embed="rId3"/>
          <a:srcRect t="13671"/>
          <a:stretch/>
        </p:blipFill>
        <p:spPr>
          <a:xfrm>
            <a:off x="1301265" y="2857499"/>
            <a:ext cx="5045142" cy="2142819"/>
          </a:xfrm>
          <a:prstGeom prst="rect">
            <a:avLst/>
          </a:prstGeom>
        </p:spPr>
      </p:pic>
      <p:pic>
        <p:nvPicPr>
          <p:cNvPr id="6" name="Afbeelding 5" descr="Grafiek met twee grijze lijnen">
            <a:extLst>
              <a:ext uri="{FF2B5EF4-FFF2-40B4-BE49-F238E27FC236}">
                <a16:creationId xmlns:a16="http://schemas.microsoft.com/office/drawing/2014/main" id="{F0027262-8FBB-7D35-778F-FF839B7FAB54}"/>
              </a:ext>
            </a:extLst>
          </p:cNvPr>
          <p:cNvPicPr>
            <a:picLocks noChangeAspect="1"/>
          </p:cNvPicPr>
          <p:nvPr/>
        </p:nvPicPr>
        <p:blipFill rotWithShape="1">
          <a:blip r:embed="rId4"/>
          <a:srcRect t="11476"/>
          <a:stretch/>
        </p:blipFill>
        <p:spPr>
          <a:xfrm>
            <a:off x="6882934" y="2857499"/>
            <a:ext cx="4418317" cy="2072119"/>
          </a:xfrm>
          <a:prstGeom prst="rect">
            <a:avLst/>
          </a:prstGeom>
        </p:spPr>
      </p:pic>
    </p:spTree>
    <p:extLst>
      <p:ext uri="{BB962C8B-B14F-4D97-AF65-F5344CB8AC3E}">
        <p14:creationId xmlns:p14="http://schemas.microsoft.com/office/powerpoint/2010/main" val="4098454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2FB9F-D8C8-BF29-7343-D9DF5EBB8A68}"/>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279CE414-F5A4-611A-7D29-6A99E480EE41}"/>
              </a:ext>
            </a:extLst>
          </p:cNvPr>
          <p:cNvSpPr>
            <a:spLocks noGrp="1"/>
          </p:cNvSpPr>
          <p:nvPr>
            <p:ph type="title"/>
          </p:nvPr>
        </p:nvSpPr>
        <p:spPr/>
        <p:txBody>
          <a:bodyPr>
            <a:normAutofit/>
          </a:bodyPr>
          <a:lstStyle/>
          <a:p>
            <a:r>
              <a:rPr lang="nl-NL" sz="3200" b="1" dirty="0">
                <a:latin typeface="Roboto" panose="02000000000000000000" pitchFamily="2" charset="0"/>
                <a:ea typeface="Roboto" panose="02000000000000000000" pitchFamily="2" charset="0"/>
                <a:cs typeface="Roboto" panose="02000000000000000000" pitchFamily="2" charset="0"/>
              </a:rPr>
              <a:t>Voorbeeld hoe het wél moet</a:t>
            </a:r>
          </a:p>
        </p:txBody>
      </p:sp>
      <p:pic>
        <p:nvPicPr>
          <p:cNvPr id="3" name="Picture 2" descr="A graph of a graph&#10;&#10;AI-generated content may be incorrect.">
            <a:extLst>
              <a:ext uri="{FF2B5EF4-FFF2-40B4-BE49-F238E27FC236}">
                <a16:creationId xmlns:a16="http://schemas.microsoft.com/office/drawing/2014/main" id="{73FB8D32-7A4E-5A07-1A58-319AA9B85E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911" y="1513850"/>
            <a:ext cx="11377076" cy="4873301"/>
          </a:xfrm>
          <a:prstGeom prst="rect">
            <a:avLst/>
          </a:prstGeom>
        </p:spPr>
      </p:pic>
    </p:spTree>
    <p:extLst>
      <p:ext uri="{BB962C8B-B14F-4D97-AF65-F5344CB8AC3E}">
        <p14:creationId xmlns:p14="http://schemas.microsoft.com/office/powerpoint/2010/main" val="2610333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nl-NL" sz="3200" b="1" dirty="0">
                <a:latin typeface="Roboto" panose="02000000000000000000" pitchFamily="2" charset="0"/>
                <a:ea typeface="Roboto" panose="02000000000000000000" pitchFamily="2" charset="0"/>
                <a:cs typeface="Roboto" panose="02000000000000000000" pitchFamily="2" charset="0"/>
              </a:rPr>
              <a:t>2. Hoeveel mensen zijn laaggeletterd?</a:t>
            </a:r>
          </a:p>
        </p:txBody>
      </p:sp>
      <p:sp>
        <p:nvSpPr>
          <p:cNvPr id="6" name="Rechthoek 5"/>
          <p:cNvSpPr/>
          <p:nvPr/>
        </p:nvSpPr>
        <p:spPr bwMode="auto">
          <a:xfrm>
            <a:off x="2063552" y="1844824"/>
            <a:ext cx="7272808" cy="864096"/>
          </a:xfrm>
          <a:prstGeom prst="rect">
            <a:avLst/>
          </a:prstGeom>
          <a:ln>
            <a:solidFill>
              <a:schemeClr val="accent6"/>
            </a:solid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394"/>
            <a:r>
              <a:rPr lang="nl-NL" sz="2400" b="1" dirty="0">
                <a:solidFill>
                  <a:schemeClr val="accent1"/>
                </a:solidFill>
                <a:latin typeface="Times" charset="0"/>
              </a:rPr>
              <a:t>a) 750.000</a:t>
            </a:r>
          </a:p>
        </p:txBody>
      </p:sp>
      <p:sp>
        <p:nvSpPr>
          <p:cNvPr id="7" name="Rechthoek 6"/>
          <p:cNvSpPr/>
          <p:nvPr/>
        </p:nvSpPr>
        <p:spPr bwMode="auto">
          <a:xfrm>
            <a:off x="2063552" y="2780928"/>
            <a:ext cx="7272808" cy="864096"/>
          </a:xfrm>
          <a:prstGeom prst="rect">
            <a:avLst/>
          </a:prstGeom>
          <a:ln>
            <a:solidFill>
              <a:schemeClr val="accent6"/>
            </a:solid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394"/>
            <a:r>
              <a:rPr lang="nl-NL" sz="2400" b="1" dirty="0">
                <a:solidFill>
                  <a:schemeClr val="accent1"/>
                </a:solidFill>
                <a:latin typeface="Times" charset="0"/>
              </a:rPr>
              <a:t>b) 1.000.000</a:t>
            </a:r>
          </a:p>
        </p:txBody>
      </p:sp>
      <p:sp>
        <p:nvSpPr>
          <p:cNvPr id="8" name="Rechthoek 7"/>
          <p:cNvSpPr/>
          <p:nvPr/>
        </p:nvSpPr>
        <p:spPr bwMode="auto">
          <a:xfrm>
            <a:off x="2063552" y="3717032"/>
            <a:ext cx="7272808" cy="864096"/>
          </a:xfrm>
          <a:prstGeom prst="rect">
            <a:avLst/>
          </a:prstGeom>
          <a:ln>
            <a:solidFill>
              <a:schemeClr val="accent6"/>
            </a:solid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394"/>
            <a:r>
              <a:rPr lang="nl-NL" sz="2400" b="1" dirty="0">
                <a:solidFill>
                  <a:schemeClr val="accent1"/>
                </a:solidFill>
                <a:latin typeface="Times" charset="0"/>
              </a:rPr>
              <a:t>c) 1.500.000</a:t>
            </a:r>
          </a:p>
        </p:txBody>
      </p:sp>
      <p:sp>
        <p:nvSpPr>
          <p:cNvPr id="9" name="Rechthoek 8"/>
          <p:cNvSpPr/>
          <p:nvPr/>
        </p:nvSpPr>
        <p:spPr bwMode="auto">
          <a:xfrm>
            <a:off x="2063552" y="4653136"/>
            <a:ext cx="7272808" cy="864096"/>
          </a:xfrm>
          <a:prstGeom prst="rect">
            <a:avLst/>
          </a:prstGeom>
          <a:ln>
            <a:solidFill>
              <a:schemeClr val="accent6"/>
            </a:solid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394"/>
            <a:r>
              <a:rPr lang="nl-NL" sz="2400" b="1" dirty="0">
                <a:solidFill>
                  <a:schemeClr val="accent1"/>
                </a:solidFill>
                <a:latin typeface="Times" charset="0"/>
              </a:rPr>
              <a:t>d) 2.500.000</a:t>
            </a:r>
          </a:p>
        </p:txBody>
      </p:sp>
    </p:spTree>
    <p:extLst>
      <p:ext uri="{BB962C8B-B14F-4D97-AF65-F5344CB8AC3E}">
        <p14:creationId xmlns:p14="http://schemas.microsoft.com/office/powerpoint/2010/main" val="348213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nl-NL" sz="3200" b="1" dirty="0">
                <a:latin typeface="Roboto" panose="02000000000000000000" pitchFamily="2" charset="0"/>
                <a:ea typeface="Roboto" panose="02000000000000000000" pitchFamily="2" charset="0"/>
                <a:cs typeface="Roboto" panose="02000000000000000000" pitchFamily="2" charset="0"/>
              </a:rPr>
              <a:t>3. Vallen er meer of minder dan 3.5 miljoen mensen onder ‘deze’ doelgroep?</a:t>
            </a:r>
          </a:p>
        </p:txBody>
      </p:sp>
      <p:sp>
        <p:nvSpPr>
          <p:cNvPr id="6" name="Rechthoek 5"/>
          <p:cNvSpPr/>
          <p:nvPr/>
        </p:nvSpPr>
        <p:spPr bwMode="auto">
          <a:xfrm>
            <a:off x="2063552" y="1844824"/>
            <a:ext cx="7272808" cy="1800200"/>
          </a:xfrm>
          <a:prstGeom prst="rect">
            <a:avLst/>
          </a:prstGeom>
          <a:ln>
            <a:solidFill>
              <a:schemeClr val="accent6"/>
            </a:solid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4394"/>
            <a:r>
              <a:rPr lang="nl-NL" sz="2400" b="1" dirty="0">
                <a:solidFill>
                  <a:schemeClr val="accent1"/>
                </a:solidFill>
                <a:latin typeface="Times" charset="0"/>
              </a:rPr>
              <a:t>(a) Meer</a:t>
            </a:r>
          </a:p>
        </p:txBody>
      </p:sp>
      <p:sp>
        <p:nvSpPr>
          <p:cNvPr id="9" name="Rechthoek 8"/>
          <p:cNvSpPr/>
          <p:nvPr/>
        </p:nvSpPr>
        <p:spPr bwMode="auto">
          <a:xfrm>
            <a:off x="2063552" y="3717032"/>
            <a:ext cx="7272808" cy="1800200"/>
          </a:xfrm>
          <a:prstGeom prst="rect">
            <a:avLst/>
          </a:prstGeom>
          <a:ln>
            <a:solidFill>
              <a:schemeClr val="accent6"/>
            </a:solid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4394"/>
            <a:r>
              <a:rPr lang="nl-NL" sz="2405" b="1" dirty="0">
                <a:solidFill>
                  <a:schemeClr val="accent1"/>
                </a:solidFill>
                <a:latin typeface="Times" charset="0"/>
              </a:rPr>
              <a:t>(b) Minder</a:t>
            </a:r>
          </a:p>
        </p:txBody>
      </p:sp>
    </p:spTree>
    <p:extLst>
      <p:ext uri="{BB962C8B-B14F-4D97-AF65-F5344CB8AC3E}">
        <p14:creationId xmlns:p14="http://schemas.microsoft.com/office/powerpoint/2010/main" val="356209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9866C8-C671-714C-75DB-215C2A497D4F}"/>
              </a:ext>
            </a:extLst>
          </p:cNvPr>
          <p:cNvSpPr>
            <a:spLocks noGrp="1"/>
          </p:cNvSpPr>
          <p:nvPr>
            <p:ph type="title"/>
          </p:nvPr>
        </p:nvSpPr>
        <p:spPr/>
        <p:txBody>
          <a:bodyPr>
            <a:normAutofit/>
          </a:bodyPr>
          <a:lstStyle/>
          <a:p>
            <a:r>
              <a:rPr lang="nl-NL" sz="3200" b="1" dirty="0">
                <a:latin typeface="Roboto" panose="02000000000000000000" pitchFamily="2" charset="0"/>
                <a:ea typeface="Roboto" panose="02000000000000000000" pitchFamily="2" charset="0"/>
                <a:cs typeface="Roboto" panose="02000000000000000000" pitchFamily="2" charset="0"/>
              </a:rPr>
              <a:t>Aantal mensen met een beperking</a:t>
            </a:r>
          </a:p>
        </p:txBody>
      </p:sp>
      <p:pic>
        <p:nvPicPr>
          <p:cNvPr id="1026" name="Picture 2">
            <a:extLst>
              <a:ext uri="{FF2B5EF4-FFF2-40B4-BE49-F238E27FC236}">
                <a16:creationId xmlns:a16="http://schemas.microsoft.com/office/drawing/2014/main" id="{D2DD007B-8DAB-3742-3F09-F561B5BDEF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90362" y="1825625"/>
            <a:ext cx="621127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622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nl-NL" sz="3200" b="1" dirty="0">
                <a:latin typeface="Roboto" panose="02000000000000000000" pitchFamily="2" charset="0"/>
                <a:ea typeface="Roboto" panose="02000000000000000000" pitchFamily="2" charset="0"/>
                <a:cs typeface="Roboto" panose="02000000000000000000" pitchFamily="2" charset="0"/>
              </a:rPr>
              <a:t>4. Sinds wanneer moet een gemeente voldoen aan digitale toegankelijkheid?</a:t>
            </a:r>
          </a:p>
        </p:txBody>
      </p:sp>
      <p:sp>
        <p:nvSpPr>
          <p:cNvPr id="6" name="Rechthoek 5"/>
          <p:cNvSpPr/>
          <p:nvPr/>
        </p:nvSpPr>
        <p:spPr bwMode="auto">
          <a:xfrm>
            <a:off x="2063552" y="1844824"/>
            <a:ext cx="7272808" cy="864096"/>
          </a:xfrm>
          <a:prstGeom prst="rect">
            <a:avLst/>
          </a:prstGeom>
          <a:ln>
            <a:solidFill>
              <a:schemeClr val="accent6"/>
            </a:solid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394"/>
            <a:r>
              <a:rPr lang="nl-NL" sz="2400" b="1" dirty="0">
                <a:solidFill>
                  <a:schemeClr val="accent1"/>
                </a:solidFill>
                <a:latin typeface="Times" charset="0"/>
              </a:rPr>
              <a:t>(a) 2016</a:t>
            </a:r>
          </a:p>
        </p:txBody>
      </p:sp>
      <p:sp>
        <p:nvSpPr>
          <p:cNvPr id="7" name="Rechthoek 6"/>
          <p:cNvSpPr/>
          <p:nvPr/>
        </p:nvSpPr>
        <p:spPr bwMode="auto">
          <a:xfrm>
            <a:off x="2063552" y="2780928"/>
            <a:ext cx="7272808" cy="864096"/>
          </a:xfrm>
          <a:prstGeom prst="rect">
            <a:avLst/>
          </a:prstGeom>
          <a:ln>
            <a:solidFill>
              <a:schemeClr val="accent6"/>
            </a:solid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394"/>
            <a:r>
              <a:rPr lang="nl-NL" sz="2400" b="1" dirty="0">
                <a:solidFill>
                  <a:schemeClr val="accent1"/>
                </a:solidFill>
                <a:latin typeface="Times" charset="0"/>
              </a:rPr>
              <a:t>(b) 2018</a:t>
            </a:r>
          </a:p>
        </p:txBody>
      </p:sp>
      <p:sp>
        <p:nvSpPr>
          <p:cNvPr id="8" name="Rechthoek 7"/>
          <p:cNvSpPr/>
          <p:nvPr/>
        </p:nvSpPr>
        <p:spPr bwMode="auto">
          <a:xfrm>
            <a:off x="2063552" y="3717032"/>
            <a:ext cx="7272808" cy="864096"/>
          </a:xfrm>
          <a:prstGeom prst="rect">
            <a:avLst/>
          </a:prstGeom>
          <a:ln>
            <a:solidFill>
              <a:schemeClr val="accent6"/>
            </a:solid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394"/>
            <a:r>
              <a:rPr lang="nl-NL" sz="2400" b="1" dirty="0">
                <a:solidFill>
                  <a:schemeClr val="accent1"/>
                </a:solidFill>
                <a:latin typeface="Times" charset="0"/>
              </a:rPr>
              <a:t>(c) 2020</a:t>
            </a:r>
          </a:p>
        </p:txBody>
      </p:sp>
      <p:sp>
        <p:nvSpPr>
          <p:cNvPr id="9" name="Rechthoek 8"/>
          <p:cNvSpPr/>
          <p:nvPr/>
        </p:nvSpPr>
        <p:spPr bwMode="auto">
          <a:xfrm>
            <a:off x="2063552" y="4653136"/>
            <a:ext cx="7272808" cy="864096"/>
          </a:xfrm>
          <a:prstGeom prst="rect">
            <a:avLst/>
          </a:prstGeom>
          <a:ln>
            <a:solidFill>
              <a:schemeClr val="accent6"/>
            </a:solid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394"/>
            <a:r>
              <a:rPr lang="nl-NL" sz="2400" b="1" dirty="0">
                <a:solidFill>
                  <a:schemeClr val="accent1"/>
                </a:solidFill>
                <a:latin typeface="Times" charset="0"/>
              </a:rPr>
              <a:t>(d) 2022</a:t>
            </a:r>
          </a:p>
        </p:txBody>
      </p:sp>
    </p:spTree>
    <p:extLst>
      <p:ext uri="{BB962C8B-B14F-4D97-AF65-F5344CB8AC3E}">
        <p14:creationId xmlns:p14="http://schemas.microsoft.com/office/powerpoint/2010/main" val="320294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CEC2E-3592-2FEF-CF57-DA44CFC84E43}"/>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74D16431-CDDF-62EE-AA7E-5CC0CE0E672F}"/>
              </a:ext>
            </a:extLst>
          </p:cNvPr>
          <p:cNvSpPr>
            <a:spLocks noGrp="1"/>
          </p:cNvSpPr>
          <p:nvPr>
            <p:ph type="title"/>
          </p:nvPr>
        </p:nvSpPr>
        <p:spPr/>
        <p:txBody>
          <a:bodyPr>
            <a:normAutofit/>
          </a:bodyPr>
          <a:lstStyle/>
          <a:p>
            <a:r>
              <a:rPr lang="nl-NL" sz="3200" b="1" dirty="0">
                <a:latin typeface="Roboto" panose="02000000000000000000" pitchFamily="2" charset="0"/>
                <a:ea typeface="Roboto" panose="02000000000000000000" pitchFamily="2" charset="0"/>
                <a:cs typeface="Roboto" panose="02000000000000000000" pitchFamily="2" charset="0"/>
              </a:rPr>
              <a:t>5. Hoeveel websites en apps staan er in totaal in het register </a:t>
            </a:r>
            <a:r>
              <a:rPr lang="nl-NL" sz="3200" b="1" dirty="0" err="1">
                <a:latin typeface="Roboto" panose="02000000000000000000" pitchFamily="2" charset="0"/>
                <a:ea typeface="Roboto" panose="02000000000000000000" pitchFamily="2" charset="0"/>
                <a:cs typeface="Roboto" panose="02000000000000000000" pitchFamily="2" charset="0"/>
              </a:rPr>
              <a:t>DigiToegankelijk</a:t>
            </a:r>
            <a:r>
              <a:rPr lang="nl-NL" sz="3200" b="1" dirty="0">
                <a:latin typeface="Roboto" panose="02000000000000000000" pitchFamily="2" charset="0"/>
                <a:ea typeface="Roboto" panose="02000000000000000000" pitchFamily="2" charset="0"/>
                <a:cs typeface="Roboto" panose="02000000000000000000" pitchFamily="2" charset="0"/>
              </a:rPr>
              <a:t>?</a:t>
            </a:r>
          </a:p>
        </p:txBody>
      </p:sp>
      <p:sp>
        <p:nvSpPr>
          <p:cNvPr id="6" name="Rechthoek 5">
            <a:extLst>
              <a:ext uri="{FF2B5EF4-FFF2-40B4-BE49-F238E27FC236}">
                <a16:creationId xmlns:a16="http://schemas.microsoft.com/office/drawing/2014/main" id="{0EF95674-59D8-D103-9946-4E31EEBBDBC2}"/>
              </a:ext>
            </a:extLst>
          </p:cNvPr>
          <p:cNvSpPr/>
          <p:nvPr/>
        </p:nvSpPr>
        <p:spPr bwMode="auto">
          <a:xfrm>
            <a:off x="2063552" y="3688945"/>
            <a:ext cx="7272808" cy="864096"/>
          </a:xfrm>
          <a:prstGeom prst="rect">
            <a:avLst/>
          </a:prstGeom>
          <a:ln>
            <a:solidFill>
              <a:schemeClr val="accent6"/>
            </a:solid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394"/>
            <a:r>
              <a:rPr lang="nl-NL" sz="2400" b="1" dirty="0">
                <a:solidFill>
                  <a:schemeClr val="accent1"/>
                </a:solidFill>
                <a:latin typeface="Times" charset="0"/>
              </a:rPr>
              <a:t>(c) Ongeveer 9.000</a:t>
            </a:r>
          </a:p>
        </p:txBody>
      </p:sp>
      <p:sp>
        <p:nvSpPr>
          <p:cNvPr id="7" name="Rechthoek 6">
            <a:extLst>
              <a:ext uri="{FF2B5EF4-FFF2-40B4-BE49-F238E27FC236}">
                <a16:creationId xmlns:a16="http://schemas.microsoft.com/office/drawing/2014/main" id="{A520B066-B30F-F52A-C92B-F713B232EEFA}"/>
              </a:ext>
            </a:extLst>
          </p:cNvPr>
          <p:cNvSpPr/>
          <p:nvPr/>
        </p:nvSpPr>
        <p:spPr bwMode="auto">
          <a:xfrm>
            <a:off x="2063552" y="4620775"/>
            <a:ext cx="7272808" cy="864096"/>
          </a:xfrm>
          <a:prstGeom prst="rect">
            <a:avLst/>
          </a:prstGeom>
          <a:ln>
            <a:solidFill>
              <a:schemeClr val="accent6"/>
            </a:solid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394"/>
            <a:r>
              <a:rPr lang="nl-NL" sz="2400" b="1" dirty="0">
                <a:solidFill>
                  <a:schemeClr val="accent1"/>
                </a:solidFill>
                <a:latin typeface="Times" charset="0"/>
              </a:rPr>
              <a:t>(d) Ongeveer 15.000</a:t>
            </a:r>
          </a:p>
        </p:txBody>
      </p:sp>
      <p:sp>
        <p:nvSpPr>
          <p:cNvPr id="8" name="Rechthoek 7">
            <a:extLst>
              <a:ext uri="{FF2B5EF4-FFF2-40B4-BE49-F238E27FC236}">
                <a16:creationId xmlns:a16="http://schemas.microsoft.com/office/drawing/2014/main" id="{27491526-C632-0181-558C-15A6016993CD}"/>
              </a:ext>
            </a:extLst>
          </p:cNvPr>
          <p:cNvSpPr/>
          <p:nvPr/>
        </p:nvSpPr>
        <p:spPr bwMode="auto">
          <a:xfrm>
            <a:off x="2063552" y="2757115"/>
            <a:ext cx="7272808" cy="864096"/>
          </a:xfrm>
          <a:prstGeom prst="rect">
            <a:avLst/>
          </a:prstGeom>
          <a:ln>
            <a:solidFill>
              <a:schemeClr val="accent6"/>
            </a:solid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394"/>
            <a:r>
              <a:rPr lang="nl-NL" sz="2400" b="1" dirty="0">
                <a:solidFill>
                  <a:schemeClr val="accent1"/>
                </a:solidFill>
                <a:latin typeface="Times" charset="0"/>
              </a:rPr>
              <a:t>(b) Ongeveer 6.000</a:t>
            </a:r>
          </a:p>
        </p:txBody>
      </p:sp>
      <p:sp>
        <p:nvSpPr>
          <p:cNvPr id="9" name="Rechthoek 8">
            <a:extLst>
              <a:ext uri="{FF2B5EF4-FFF2-40B4-BE49-F238E27FC236}">
                <a16:creationId xmlns:a16="http://schemas.microsoft.com/office/drawing/2014/main" id="{2834CF84-BF70-B4B3-3D84-82FBB47609FE}"/>
              </a:ext>
            </a:extLst>
          </p:cNvPr>
          <p:cNvSpPr/>
          <p:nvPr/>
        </p:nvSpPr>
        <p:spPr bwMode="auto">
          <a:xfrm>
            <a:off x="2063552" y="1844824"/>
            <a:ext cx="7272808" cy="864096"/>
          </a:xfrm>
          <a:prstGeom prst="rect">
            <a:avLst/>
          </a:prstGeom>
          <a:ln>
            <a:solidFill>
              <a:schemeClr val="accent6"/>
            </a:solid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394"/>
            <a:r>
              <a:rPr lang="nl-NL" sz="2400" b="1" dirty="0">
                <a:solidFill>
                  <a:schemeClr val="accent1"/>
                </a:solidFill>
                <a:latin typeface="Times" charset="0"/>
              </a:rPr>
              <a:t>(a) Ongeveer 2.500</a:t>
            </a:r>
          </a:p>
        </p:txBody>
      </p:sp>
    </p:spTree>
    <p:extLst>
      <p:ext uri="{BB962C8B-B14F-4D97-AF65-F5344CB8AC3E}">
        <p14:creationId xmlns:p14="http://schemas.microsoft.com/office/powerpoint/2010/main" val="96861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nl-NL" sz="3200" b="1" dirty="0">
                <a:latin typeface="Roboto" panose="02000000000000000000" pitchFamily="2" charset="0"/>
                <a:ea typeface="Roboto" panose="02000000000000000000" pitchFamily="2" charset="0"/>
                <a:cs typeface="Roboto" panose="02000000000000000000" pitchFamily="2" charset="0"/>
              </a:rPr>
              <a:t>6. Hoeveel van deze websites voldoen aan de wetgeving?</a:t>
            </a:r>
          </a:p>
        </p:txBody>
      </p:sp>
      <p:sp>
        <p:nvSpPr>
          <p:cNvPr id="6" name="Rechthoek 5"/>
          <p:cNvSpPr/>
          <p:nvPr/>
        </p:nvSpPr>
        <p:spPr bwMode="auto">
          <a:xfrm>
            <a:off x="2063552" y="3688945"/>
            <a:ext cx="7272808" cy="864096"/>
          </a:xfrm>
          <a:prstGeom prst="rect">
            <a:avLst/>
          </a:prstGeom>
          <a:ln>
            <a:solidFill>
              <a:schemeClr val="accent6"/>
            </a:solid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394"/>
            <a:r>
              <a:rPr lang="nl-NL" sz="2400" b="1" dirty="0">
                <a:solidFill>
                  <a:schemeClr val="accent1"/>
                </a:solidFill>
                <a:latin typeface="Times" charset="0"/>
              </a:rPr>
              <a:t>(c) Ongeveer 60%</a:t>
            </a:r>
          </a:p>
        </p:txBody>
      </p:sp>
      <p:sp>
        <p:nvSpPr>
          <p:cNvPr id="7" name="Rechthoek 6"/>
          <p:cNvSpPr/>
          <p:nvPr/>
        </p:nvSpPr>
        <p:spPr bwMode="auto">
          <a:xfrm>
            <a:off x="2063552" y="4620775"/>
            <a:ext cx="7272808" cy="864096"/>
          </a:xfrm>
          <a:prstGeom prst="rect">
            <a:avLst/>
          </a:prstGeom>
          <a:ln>
            <a:solidFill>
              <a:schemeClr val="accent6"/>
            </a:solid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394"/>
            <a:r>
              <a:rPr lang="nl-NL" sz="2400" b="1" dirty="0">
                <a:solidFill>
                  <a:schemeClr val="accent1"/>
                </a:solidFill>
                <a:latin typeface="Times" charset="0"/>
              </a:rPr>
              <a:t>(d) Ongeveer 75%</a:t>
            </a:r>
          </a:p>
        </p:txBody>
      </p:sp>
      <p:sp>
        <p:nvSpPr>
          <p:cNvPr id="8" name="Rechthoek 7"/>
          <p:cNvSpPr/>
          <p:nvPr/>
        </p:nvSpPr>
        <p:spPr bwMode="auto">
          <a:xfrm>
            <a:off x="2063552" y="2757115"/>
            <a:ext cx="7272808" cy="864096"/>
          </a:xfrm>
          <a:prstGeom prst="rect">
            <a:avLst/>
          </a:prstGeom>
          <a:ln>
            <a:solidFill>
              <a:schemeClr val="accent6"/>
            </a:solid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394"/>
            <a:r>
              <a:rPr lang="nl-NL" sz="2400" b="1" dirty="0">
                <a:solidFill>
                  <a:schemeClr val="accent1"/>
                </a:solidFill>
                <a:latin typeface="Times" charset="0"/>
              </a:rPr>
              <a:t>(b) Ongeveer 30%</a:t>
            </a:r>
          </a:p>
        </p:txBody>
      </p:sp>
      <p:sp>
        <p:nvSpPr>
          <p:cNvPr id="9" name="Rechthoek 8"/>
          <p:cNvSpPr/>
          <p:nvPr/>
        </p:nvSpPr>
        <p:spPr bwMode="auto">
          <a:xfrm>
            <a:off x="2063552" y="1844824"/>
            <a:ext cx="7272808" cy="864096"/>
          </a:xfrm>
          <a:prstGeom prst="rect">
            <a:avLst/>
          </a:prstGeom>
          <a:ln>
            <a:solidFill>
              <a:schemeClr val="accent6"/>
            </a:solid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394"/>
            <a:r>
              <a:rPr lang="nl-NL" sz="2400" b="1" dirty="0">
                <a:solidFill>
                  <a:schemeClr val="accent1"/>
                </a:solidFill>
                <a:latin typeface="Times" charset="0"/>
              </a:rPr>
              <a:t>(a) Ongeveer 15%</a:t>
            </a:r>
          </a:p>
        </p:txBody>
      </p:sp>
    </p:spTree>
    <p:extLst>
      <p:ext uri="{BB962C8B-B14F-4D97-AF65-F5344CB8AC3E}">
        <p14:creationId xmlns:p14="http://schemas.microsoft.com/office/powerpoint/2010/main" val="298163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10C804-E8BF-78A6-8C52-E207D97590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010" y="1302915"/>
            <a:ext cx="11525979" cy="4252169"/>
          </a:xfrm>
          <a:prstGeom prst="rect">
            <a:avLst/>
          </a:prstGeom>
        </p:spPr>
      </p:pic>
    </p:spTree>
    <p:extLst>
      <p:ext uri="{BB962C8B-B14F-4D97-AF65-F5344CB8AC3E}">
        <p14:creationId xmlns:p14="http://schemas.microsoft.com/office/powerpoint/2010/main" val="3451595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70BBA1-98C9-BD91-C7AA-23D75B1E37A3}"/>
              </a:ext>
            </a:extLst>
          </p:cNvPr>
          <p:cNvSpPr>
            <a:spLocks noGrp="1"/>
          </p:cNvSpPr>
          <p:nvPr>
            <p:ph type="title"/>
          </p:nvPr>
        </p:nvSpPr>
        <p:spPr>
          <a:xfrm>
            <a:off x="838201" y="365125"/>
            <a:ext cx="5251316" cy="1627636"/>
          </a:xfrm>
        </p:spPr>
        <p:txBody>
          <a:bodyPr>
            <a:normAutofit/>
          </a:bodyPr>
          <a:lstStyle/>
          <a:p>
            <a:r>
              <a:rPr lang="nl-NL" b="1" dirty="0">
                <a:latin typeface="Roboto" panose="02000000000000000000" pitchFamily="2" charset="0"/>
                <a:ea typeface="Roboto" panose="02000000000000000000" pitchFamily="2" charset="0"/>
                <a:cs typeface="Roboto" panose="02000000000000000000" pitchFamily="2" charset="0"/>
              </a:rPr>
              <a:t>Wat is Digitale Toegankelijkheid</a:t>
            </a:r>
            <a:endParaRPr lang="nl-NL" b="1" dirty="0"/>
          </a:p>
        </p:txBody>
      </p:sp>
      <p:sp>
        <p:nvSpPr>
          <p:cNvPr id="3" name="Tijdelijke aanduiding voor inhoud 2">
            <a:extLst>
              <a:ext uri="{FF2B5EF4-FFF2-40B4-BE49-F238E27FC236}">
                <a16:creationId xmlns:a16="http://schemas.microsoft.com/office/drawing/2014/main" id="{118EDF75-8A02-7B8B-F5C6-AF9A8E4F1838}"/>
              </a:ext>
            </a:extLst>
          </p:cNvPr>
          <p:cNvSpPr>
            <a:spLocks noGrp="1"/>
          </p:cNvSpPr>
          <p:nvPr>
            <p:ph idx="1"/>
          </p:nvPr>
        </p:nvSpPr>
        <p:spPr>
          <a:xfrm>
            <a:off x="838200" y="2219785"/>
            <a:ext cx="4619621" cy="3957178"/>
          </a:xfrm>
        </p:spPr>
        <p:txBody>
          <a:bodyPr>
            <a:normAutofit/>
          </a:bodyPr>
          <a:lstStyle/>
          <a:p>
            <a:r>
              <a:rPr lang="nl-NL" sz="2400" dirty="0">
                <a:latin typeface="Roboto" panose="02000000000000000000" pitchFamily="2" charset="0"/>
                <a:ea typeface="Roboto" panose="02000000000000000000" pitchFamily="2" charset="0"/>
                <a:cs typeface="Roboto" panose="02000000000000000000" pitchFamily="2" charset="0"/>
              </a:rPr>
              <a:t>Online informatie én systemen</a:t>
            </a:r>
          </a:p>
          <a:p>
            <a:r>
              <a:rPr lang="nl-NL" sz="2400" dirty="0">
                <a:latin typeface="Roboto" panose="02000000000000000000" pitchFamily="2" charset="0"/>
                <a:ea typeface="Roboto" panose="02000000000000000000" pitchFamily="2" charset="0"/>
                <a:cs typeface="Roboto" panose="02000000000000000000" pitchFamily="2" charset="0"/>
              </a:rPr>
              <a:t>Voor iedereen goed te begrijpen en te bedienen</a:t>
            </a:r>
          </a:p>
          <a:p>
            <a:r>
              <a:rPr lang="nl-NL" sz="2400" dirty="0">
                <a:latin typeface="Roboto" panose="02000000000000000000" pitchFamily="2" charset="0"/>
                <a:ea typeface="Roboto" panose="02000000000000000000" pitchFamily="2" charset="0"/>
                <a:cs typeface="Roboto" panose="02000000000000000000" pitchFamily="2" charset="0"/>
              </a:rPr>
              <a:t>Ongeacht persoonlijke kenmerken of beperkingen</a:t>
            </a:r>
          </a:p>
        </p:txBody>
      </p:sp>
      <p:pic>
        <p:nvPicPr>
          <p:cNvPr id="4" name="Tijdelijke aanduiding voor inhoud 17">
            <a:extLst>
              <a:ext uri="{FF2B5EF4-FFF2-40B4-BE49-F238E27FC236}">
                <a16:creationId xmlns:a16="http://schemas.microsoft.com/office/drawing/2014/main" id="{89C88E0E-B858-6AB7-2DCC-8FE0BADF3EC3}"/>
              </a:ext>
              <a:ext uri="{C183D7F6-B498-43B3-948B-1728B52AA6E4}">
                <adec:decorative xmlns:adec="http://schemas.microsoft.com/office/drawing/2017/decorative" val="1"/>
              </a:ext>
            </a:extLst>
          </p:cNvPr>
          <p:cNvPicPr>
            <a:picLocks noChangeAspect="1"/>
          </p:cNvPicPr>
          <p:nvPr/>
        </p:nvPicPr>
        <p:blipFill rotWithShape="1">
          <a:blip r:embed="rId3"/>
          <a:srcRect r="25226"/>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00620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b="1" dirty="0">
                <a:latin typeface="Roboto" panose="02000000000000000000" pitchFamily="2" charset="0"/>
                <a:ea typeface="Roboto" panose="02000000000000000000" pitchFamily="2" charset="0"/>
                <a:cs typeface="Roboto" panose="02000000000000000000" pitchFamily="2" charset="0"/>
              </a:rPr>
              <a:t>7. Hoeveel overheidswebsites hebben een A-status en zijn daarmee ook ‘echt’ digitaal toegankelijk?</a:t>
            </a:r>
          </a:p>
        </p:txBody>
      </p:sp>
      <p:sp>
        <p:nvSpPr>
          <p:cNvPr id="4" name="Rechthoek 3"/>
          <p:cNvSpPr/>
          <p:nvPr/>
        </p:nvSpPr>
        <p:spPr bwMode="auto">
          <a:xfrm>
            <a:off x="2063552" y="1844824"/>
            <a:ext cx="7272808" cy="864096"/>
          </a:xfrm>
          <a:prstGeom prst="rect">
            <a:avLst/>
          </a:prstGeom>
          <a:ln>
            <a:solidFill>
              <a:schemeClr val="accent6"/>
            </a:solid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394"/>
            <a:r>
              <a:rPr lang="nl-NL" sz="2400" b="1" dirty="0">
                <a:solidFill>
                  <a:schemeClr val="accent1"/>
                </a:solidFill>
                <a:latin typeface="Times" charset="0"/>
              </a:rPr>
              <a:t>(a) Ongeveer 200</a:t>
            </a:r>
          </a:p>
        </p:txBody>
      </p:sp>
      <p:sp>
        <p:nvSpPr>
          <p:cNvPr id="5" name="Rechthoek 4"/>
          <p:cNvSpPr/>
          <p:nvPr/>
        </p:nvSpPr>
        <p:spPr bwMode="auto">
          <a:xfrm>
            <a:off x="2063552" y="2780928"/>
            <a:ext cx="7272808" cy="864096"/>
          </a:xfrm>
          <a:prstGeom prst="rect">
            <a:avLst/>
          </a:prstGeom>
          <a:ln>
            <a:solidFill>
              <a:schemeClr val="accent6"/>
            </a:solid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394"/>
            <a:r>
              <a:rPr lang="nl-NL" sz="2400" b="1" dirty="0">
                <a:solidFill>
                  <a:schemeClr val="accent1"/>
                </a:solidFill>
                <a:latin typeface="Times" charset="0"/>
              </a:rPr>
              <a:t>(b) Ongeveer 750</a:t>
            </a:r>
          </a:p>
        </p:txBody>
      </p:sp>
      <p:sp>
        <p:nvSpPr>
          <p:cNvPr id="6" name="Rechthoek 5"/>
          <p:cNvSpPr/>
          <p:nvPr/>
        </p:nvSpPr>
        <p:spPr bwMode="auto">
          <a:xfrm>
            <a:off x="2063552" y="3717032"/>
            <a:ext cx="7272808" cy="864096"/>
          </a:xfrm>
          <a:prstGeom prst="rect">
            <a:avLst/>
          </a:prstGeom>
          <a:ln>
            <a:solidFill>
              <a:schemeClr val="accent6"/>
            </a:solid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394"/>
            <a:r>
              <a:rPr lang="nl-NL" sz="2400" b="1" dirty="0">
                <a:solidFill>
                  <a:schemeClr val="accent1"/>
                </a:solidFill>
                <a:latin typeface="Times" charset="0"/>
              </a:rPr>
              <a:t>(c) Ongeveer 1.250</a:t>
            </a:r>
          </a:p>
        </p:txBody>
      </p:sp>
      <p:sp>
        <p:nvSpPr>
          <p:cNvPr id="7" name="Rechthoek 6"/>
          <p:cNvSpPr/>
          <p:nvPr/>
        </p:nvSpPr>
        <p:spPr bwMode="auto">
          <a:xfrm>
            <a:off x="2063552" y="4653136"/>
            <a:ext cx="7272808" cy="864096"/>
          </a:xfrm>
          <a:prstGeom prst="rect">
            <a:avLst/>
          </a:prstGeom>
          <a:ln>
            <a:solidFill>
              <a:schemeClr val="accent6"/>
            </a:solid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defTabSz="914394"/>
            <a:r>
              <a:rPr lang="nl-NL" sz="2400" b="1" dirty="0">
                <a:solidFill>
                  <a:schemeClr val="accent1"/>
                </a:solidFill>
                <a:latin typeface="Times" charset="0"/>
              </a:rPr>
              <a:t>(d) Ongeveer 2.500</a:t>
            </a:r>
          </a:p>
        </p:txBody>
      </p:sp>
    </p:spTree>
    <p:extLst>
      <p:ext uri="{BB962C8B-B14F-4D97-AF65-F5344CB8AC3E}">
        <p14:creationId xmlns:p14="http://schemas.microsoft.com/office/powerpoint/2010/main" val="169218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992A05-ED25-E358-CECC-EA1EEAEDC43F}"/>
              </a:ext>
            </a:extLst>
          </p:cNvPr>
          <p:cNvSpPr>
            <a:spLocks noGrp="1"/>
          </p:cNvSpPr>
          <p:nvPr>
            <p:ph type="title"/>
          </p:nvPr>
        </p:nvSpPr>
        <p:spPr>
          <a:xfrm>
            <a:off x="975991" y="378769"/>
            <a:ext cx="10515599" cy="762831"/>
          </a:xfrm>
        </p:spPr>
        <p:txBody>
          <a:bodyPr vert="horz" lIns="91440" tIns="45720" rIns="91440" bIns="45720" rtlCol="0" anchor="b">
            <a:normAutofit/>
          </a:bodyPr>
          <a:lstStyle/>
          <a:p>
            <a:pPr algn="ctr"/>
            <a:r>
              <a:rPr lang="en-US" sz="3600" b="1" kern="1200" dirty="0">
                <a:solidFill>
                  <a:schemeClr val="tx1"/>
                </a:solidFill>
                <a:latin typeface="Roboto" panose="02000000000000000000" pitchFamily="2" charset="0"/>
                <a:ea typeface="Roboto" panose="02000000000000000000" pitchFamily="2" charset="0"/>
                <a:cs typeface="Roboto" panose="02000000000000000000" pitchFamily="2" charset="0"/>
              </a:rPr>
              <a:t>Dashboard </a:t>
            </a:r>
            <a:r>
              <a:rPr lang="en-US" sz="3600" b="1" kern="1200" dirty="0" err="1">
                <a:solidFill>
                  <a:schemeClr val="tx1"/>
                </a:solidFill>
                <a:latin typeface="Roboto" panose="02000000000000000000" pitchFamily="2" charset="0"/>
                <a:ea typeface="Roboto" panose="02000000000000000000" pitchFamily="2" charset="0"/>
                <a:cs typeface="Roboto" panose="02000000000000000000" pitchFamily="2" charset="0"/>
              </a:rPr>
              <a:t>DigiToegankelijk</a:t>
            </a:r>
            <a:endParaRPr lang="en-US" sz="3600" b="1" kern="12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4" name="Tijdelijke aanduiding voor inhoud 3"/>
          <p:cNvSpPr>
            <a:spLocks noGrp="1"/>
          </p:cNvSpPr>
          <p:nvPr>
            <p:ph idx="1"/>
          </p:nvPr>
        </p:nvSpPr>
        <p:spPr>
          <a:xfrm>
            <a:off x="836675" y="1155914"/>
            <a:ext cx="10515599" cy="728910"/>
          </a:xfrm>
        </p:spPr>
        <p:txBody>
          <a:bodyPr vert="horz" lIns="91440" tIns="45720" rIns="91440" bIns="45720" rtlCol="0">
            <a:normAutofit/>
          </a:bodyPr>
          <a:lstStyle/>
          <a:p>
            <a:pPr marL="0" indent="0" algn="ctr">
              <a:buNone/>
            </a:pPr>
            <a:r>
              <a:rPr lang="en-US" sz="2400" kern="1200">
                <a:solidFill>
                  <a:schemeClr val="tx1"/>
                </a:solidFill>
                <a:latin typeface="+mn-lt"/>
                <a:ea typeface="+mn-ea"/>
                <a:cs typeface="+mn-cs"/>
                <a:hlinkClick r:id="rId3"/>
              </a:rPr>
              <a:t>Dashboard DigiToegankelijk</a:t>
            </a:r>
            <a:endParaRPr lang="en-US" sz="2400" kern="1200">
              <a:solidFill>
                <a:schemeClr val="tx1"/>
              </a:solidFill>
              <a:latin typeface="+mn-lt"/>
              <a:ea typeface="+mn-ea"/>
              <a:cs typeface="+mn-cs"/>
            </a:endParaRPr>
          </a:p>
        </p:txBody>
      </p:sp>
      <p:pic>
        <p:nvPicPr>
          <p:cNvPr id="5" name="Picture 4">
            <a:extLst>
              <a:ext uri="{FF2B5EF4-FFF2-40B4-BE49-F238E27FC236}">
                <a16:creationId xmlns:a16="http://schemas.microsoft.com/office/drawing/2014/main" id="{109F037F-AECD-D477-21F6-14EE6FA2FA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8274" y="1689903"/>
            <a:ext cx="7772400" cy="4396178"/>
          </a:xfrm>
          <a:prstGeom prst="rect">
            <a:avLst/>
          </a:prstGeom>
        </p:spPr>
      </p:pic>
    </p:spTree>
    <p:extLst>
      <p:ext uri="{BB962C8B-B14F-4D97-AF65-F5344CB8AC3E}">
        <p14:creationId xmlns:p14="http://schemas.microsoft.com/office/powerpoint/2010/main" val="2759246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767A72-570D-B8EA-9ACA-331317C7F42E}"/>
              </a:ext>
            </a:extLst>
          </p:cNvPr>
          <p:cNvSpPr>
            <a:spLocks noGrp="1"/>
          </p:cNvSpPr>
          <p:nvPr>
            <p:ph type="title"/>
          </p:nvPr>
        </p:nvSpPr>
        <p:spPr/>
        <p:txBody>
          <a:bodyPr/>
          <a:lstStyle/>
          <a:p>
            <a:r>
              <a:rPr lang="en-US" b="1" dirty="0">
                <a:latin typeface="Roboto" panose="02000000000000000000" pitchFamily="2" charset="0"/>
                <a:ea typeface="Roboto" panose="02000000000000000000" pitchFamily="2" charset="0"/>
                <a:cs typeface="Roboto" panose="02000000000000000000" pitchFamily="2" charset="0"/>
              </a:rPr>
              <a:t>Tot slot</a:t>
            </a:r>
            <a:endParaRPr lang="nl-NL" dirty="0"/>
          </a:p>
        </p:txBody>
      </p:sp>
      <p:sp>
        <p:nvSpPr>
          <p:cNvPr id="3" name="Tijdelijke aanduiding voor inhoud 2">
            <a:extLst>
              <a:ext uri="{FF2B5EF4-FFF2-40B4-BE49-F238E27FC236}">
                <a16:creationId xmlns:a16="http://schemas.microsoft.com/office/drawing/2014/main" id="{F58FCF85-F853-E9D8-D6AF-0218E9DAE192}"/>
              </a:ext>
            </a:extLst>
          </p:cNvPr>
          <p:cNvSpPr>
            <a:spLocks noGrp="1"/>
          </p:cNvSpPr>
          <p:nvPr>
            <p:ph idx="1"/>
          </p:nvPr>
        </p:nvSpPr>
        <p:spPr/>
        <p:txBody>
          <a:bodyPr/>
          <a:lstStyle/>
          <a:p>
            <a:r>
              <a:rPr lang="nl-NL" dirty="0"/>
              <a:t>Je </a:t>
            </a:r>
            <a:r>
              <a:rPr lang="nl-NL" b="1" dirty="0"/>
              <a:t>moet</a:t>
            </a:r>
            <a:r>
              <a:rPr lang="nl-NL" dirty="0"/>
              <a:t> voldoen. Hopelijk wil je ook voldoen om 25% van je inwoners (beter) online mee te laten komen.</a:t>
            </a:r>
          </a:p>
          <a:p>
            <a:r>
              <a:rPr lang="nl-NL" dirty="0"/>
              <a:t>Digitale toegankelijkheid is een integrale verantwoordelijkheid maar start veelal met een project met IT of Communicatie als opdrachtgever.</a:t>
            </a:r>
          </a:p>
          <a:p>
            <a:r>
              <a:rPr lang="nl-NL" dirty="0"/>
              <a:t>Via </a:t>
            </a:r>
            <a:r>
              <a:rPr lang="nl-NL" dirty="0">
                <a:hlinkClick r:id="rId2"/>
              </a:rPr>
              <a:t>de community</a:t>
            </a:r>
            <a:r>
              <a:rPr lang="nl-NL" dirty="0"/>
              <a:t> (</a:t>
            </a:r>
            <a:r>
              <a:rPr lang="nl-NL" dirty="0">
                <a:hlinkClick r:id="rId3"/>
              </a:rPr>
              <a:t>https://join.accessy.club/registreren</a:t>
            </a:r>
            <a:r>
              <a:rPr lang="nl-NL" dirty="0"/>
              <a:t>) heb je toegang tot allerlei hulpmiddelen waarmee je de digitale toegankelijkheid van je werk verbetert én van waaruit je gratis diverse trainingen kan volgen en ‘het’ project snel kan opstarten door her te gebruiken wat er al is.</a:t>
            </a:r>
          </a:p>
          <a:p>
            <a:endParaRPr lang="nl-NL" dirty="0"/>
          </a:p>
        </p:txBody>
      </p:sp>
    </p:spTree>
    <p:extLst>
      <p:ext uri="{BB962C8B-B14F-4D97-AF65-F5344CB8AC3E}">
        <p14:creationId xmlns:p14="http://schemas.microsoft.com/office/powerpoint/2010/main" val="2041793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E45039-FBB1-EB59-DEF5-B10CAA04EE4A}"/>
              </a:ext>
            </a:extLst>
          </p:cNvPr>
          <p:cNvSpPr>
            <a:spLocks noGrp="1"/>
          </p:cNvSpPr>
          <p:nvPr>
            <p:ph type="title"/>
          </p:nvPr>
        </p:nvSpPr>
        <p:spPr>
          <a:xfrm>
            <a:off x="992322" y="1175335"/>
            <a:ext cx="4172480" cy="2495971"/>
          </a:xfrm>
        </p:spPr>
        <p:txBody>
          <a:bodyPr vert="horz" lIns="91440" tIns="45720" rIns="91440" bIns="45720" rtlCol="0" anchor="b">
            <a:normAutofit/>
          </a:bodyPr>
          <a:lstStyle/>
          <a:p>
            <a:pPr algn="ctr"/>
            <a:r>
              <a:rPr lang="en-US" b="1" dirty="0">
                <a:latin typeface="Roboto" panose="02000000000000000000" pitchFamily="2" charset="0"/>
                <a:ea typeface="Roboto" panose="02000000000000000000" pitchFamily="2" charset="0"/>
                <a:cs typeface="Roboto" panose="02000000000000000000" pitchFamily="2" charset="0"/>
              </a:rPr>
              <a:t>Nu al </a:t>
            </a:r>
            <a:r>
              <a:rPr lang="en-US" b="1" dirty="0" err="1">
                <a:latin typeface="Roboto" panose="02000000000000000000" pitchFamily="2" charset="0"/>
                <a:ea typeface="Roboto" panose="02000000000000000000" pitchFamily="2" charset="0"/>
                <a:cs typeface="Roboto" panose="02000000000000000000" pitchFamily="2" charset="0"/>
              </a:rPr>
              <a:t>beter</a:t>
            </a:r>
            <a:r>
              <a:rPr lang="en-US" b="1" dirty="0">
                <a:latin typeface="Roboto" panose="02000000000000000000" pitchFamily="2" charset="0"/>
                <a:ea typeface="Roboto" panose="02000000000000000000" pitchFamily="2" charset="0"/>
                <a:cs typeface="Roboto" panose="02000000000000000000" pitchFamily="2" charset="0"/>
              </a:rPr>
              <a:t> </a:t>
            </a:r>
            <a:r>
              <a:rPr lang="en-US" b="1" dirty="0" err="1">
                <a:latin typeface="Roboto" panose="02000000000000000000" pitchFamily="2" charset="0"/>
                <a:ea typeface="Roboto" panose="02000000000000000000" pitchFamily="2" charset="0"/>
                <a:cs typeface="Roboto" panose="02000000000000000000" pitchFamily="2" charset="0"/>
              </a:rPr>
              <a:t>doen</a:t>
            </a:r>
            <a:r>
              <a:rPr lang="en-US" b="1" dirty="0">
                <a:latin typeface="Roboto" panose="02000000000000000000" pitchFamily="2" charset="0"/>
                <a:ea typeface="Roboto" panose="02000000000000000000" pitchFamily="2" charset="0"/>
                <a:cs typeface="Roboto" panose="02000000000000000000" pitchFamily="2" charset="0"/>
              </a:rPr>
              <a:t> (in Word)</a:t>
            </a:r>
          </a:p>
        </p:txBody>
      </p:sp>
      <p:pic>
        <p:nvPicPr>
          <p:cNvPr id="4" name="Picture 5">
            <a:extLst>
              <a:ext uri="{FF2B5EF4-FFF2-40B4-BE49-F238E27FC236}">
                <a16:creationId xmlns:a16="http://schemas.microsoft.com/office/drawing/2014/main" id="{6B7945D9-DD9F-67B6-1B02-721C6EC14B0B}"/>
              </a:ext>
              <a:ext uri="{C183D7F6-B498-43B3-948B-1728B52AA6E4}">
                <adec:decorative xmlns:adec="http://schemas.microsoft.com/office/drawing/2017/decorative" val="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1687"/>
          <a:stretch/>
        </p:blipFill>
        <p:spPr bwMode="auto">
          <a:xfrm>
            <a:off x="6096001" y="10"/>
            <a:ext cx="6095999" cy="6857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114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b="1" dirty="0">
                <a:latin typeface="Roboto" panose="02000000000000000000" pitchFamily="2" charset="0"/>
                <a:ea typeface="Roboto" panose="02000000000000000000" pitchFamily="2" charset="0"/>
                <a:cs typeface="Roboto" panose="02000000000000000000" pitchFamily="2" charset="0"/>
              </a:rPr>
              <a:t>Kleine stapjes, veel resultaat</a:t>
            </a:r>
          </a:p>
        </p:txBody>
      </p:sp>
      <p:sp>
        <p:nvSpPr>
          <p:cNvPr id="4" name="Tijdelijke aanduiding voor inhoud 3"/>
          <p:cNvSpPr>
            <a:spLocks noGrp="1"/>
          </p:cNvSpPr>
          <p:nvPr>
            <p:ph idx="1"/>
          </p:nvPr>
        </p:nvSpPr>
        <p:spPr/>
        <p:txBody>
          <a:bodyPr/>
          <a:lstStyle/>
          <a:p>
            <a:pPr marL="0" indent="0">
              <a:buNone/>
            </a:pPr>
            <a:r>
              <a:rPr lang="nl-NL" dirty="0">
                <a:latin typeface="Roboto" panose="02000000000000000000" pitchFamily="2" charset="0"/>
                <a:ea typeface="Roboto" panose="02000000000000000000" pitchFamily="2" charset="0"/>
                <a:cs typeface="Roboto" panose="02000000000000000000" pitchFamily="2" charset="0"/>
              </a:rPr>
              <a:t>Microsoft Word</a:t>
            </a:r>
          </a:p>
          <a:p>
            <a:pPr marL="339368" indent="-339368"/>
            <a:r>
              <a:rPr lang="nl-NL" dirty="0">
                <a:latin typeface="Roboto" panose="02000000000000000000" pitchFamily="2" charset="0"/>
                <a:ea typeface="Roboto" panose="02000000000000000000" pitchFamily="2" charset="0"/>
                <a:cs typeface="Roboto" panose="02000000000000000000" pitchFamily="2" charset="0"/>
              </a:rPr>
              <a:t>Koppen</a:t>
            </a:r>
          </a:p>
          <a:p>
            <a:pPr marL="339368" indent="-339368"/>
            <a:r>
              <a:rPr lang="nl-NL" dirty="0">
                <a:latin typeface="Roboto" panose="02000000000000000000" pitchFamily="2" charset="0"/>
                <a:ea typeface="Roboto" panose="02000000000000000000" pitchFamily="2" charset="0"/>
                <a:cs typeface="Roboto" panose="02000000000000000000" pitchFamily="2" charset="0"/>
              </a:rPr>
              <a:t>Opsomming</a:t>
            </a:r>
          </a:p>
          <a:p>
            <a:pPr marL="339368" indent="-339368"/>
            <a:r>
              <a:rPr lang="nl-NL" dirty="0">
                <a:latin typeface="Roboto" panose="02000000000000000000" pitchFamily="2" charset="0"/>
                <a:ea typeface="Roboto" panose="02000000000000000000" pitchFamily="2" charset="0"/>
                <a:cs typeface="Roboto" panose="02000000000000000000" pitchFamily="2" charset="0"/>
              </a:rPr>
              <a:t>Tabellen</a:t>
            </a:r>
          </a:p>
          <a:p>
            <a:pPr marL="339368" indent="-339368"/>
            <a:r>
              <a:rPr lang="nl-NL" dirty="0">
                <a:latin typeface="Roboto" panose="02000000000000000000" pitchFamily="2" charset="0"/>
                <a:ea typeface="Roboto" panose="02000000000000000000" pitchFamily="2" charset="0"/>
                <a:cs typeface="Roboto" panose="02000000000000000000" pitchFamily="2" charset="0"/>
              </a:rPr>
              <a:t>Afbeeldingen</a:t>
            </a:r>
          </a:p>
          <a:p>
            <a:pPr marL="339368" indent="-339368"/>
            <a:r>
              <a:rPr lang="nl-NL" dirty="0">
                <a:latin typeface="Roboto" panose="02000000000000000000" pitchFamily="2" charset="0"/>
                <a:ea typeface="Roboto" panose="02000000000000000000" pitchFamily="2" charset="0"/>
                <a:cs typeface="Roboto" panose="02000000000000000000" pitchFamily="2" charset="0"/>
              </a:rPr>
              <a:t>Gebruik Toegankelijkheidschecker in Microsoft Word</a:t>
            </a:r>
          </a:p>
        </p:txBody>
      </p:sp>
    </p:spTree>
    <p:extLst>
      <p:ext uri="{BB962C8B-B14F-4D97-AF65-F5344CB8AC3E}">
        <p14:creationId xmlns:p14="http://schemas.microsoft.com/office/powerpoint/2010/main" val="3382300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b="1" dirty="0">
                <a:latin typeface="Roboto" panose="02000000000000000000" pitchFamily="2" charset="0"/>
                <a:ea typeface="Roboto" panose="02000000000000000000" pitchFamily="2" charset="0"/>
                <a:cs typeface="Roboto" panose="02000000000000000000" pitchFamily="2" charset="0"/>
              </a:rPr>
              <a:t>Koppen (Hoofdstukindeling)</a:t>
            </a:r>
          </a:p>
        </p:txBody>
      </p:sp>
      <p:sp>
        <p:nvSpPr>
          <p:cNvPr id="4" name="Tijdelijke aanduiding voor inhoud 3"/>
          <p:cNvSpPr>
            <a:spLocks noGrp="1"/>
          </p:cNvSpPr>
          <p:nvPr>
            <p:ph idx="1"/>
          </p:nvPr>
        </p:nvSpPr>
        <p:spPr/>
        <p:txBody>
          <a:bodyPr/>
          <a:lstStyle/>
          <a:p>
            <a:r>
              <a:rPr lang="nl-NL" sz="1979" dirty="0">
                <a:latin typeface="Roboto" panose="02000000000000000000" pitchFamily="2" charset="0"/>
                <a:ea typeface="Roboto" panose="02000000000000000000" pitchFamily="2" charset="0"/>
                <a:cs typeface="Roboto" panose="02000000000000000000" pitchFamily="2" charset="0"/>
              </a:rPr>
              <a:t>Koppen geven structuur aan een document. Gebruik de koppen stijlen van Microsoft Word voor de kopstructuur. Maak nooit koppen op door middel van het vergroten van tekst of door tekst dik gedrukt te maken. Zorg er daarnaast voor dat de structuur logisch is. Een document begint altijd met een kop op niveau 1. Daarop volgen niveau 2 koppen en daarop dan weer niveau 3 koppen, enzovoort. </a:t>
            </a:r>
          </a:p>
          <a:p>
            <a:endParaRPr lang="nl-NL" sz="1979" dirty="0">
              <a:latin typeface="Roboto" panose="02000000000000000000" pitchFamily="2" charset="0"/>
              <a:ea typeface="Roboto" panose="02000000000000000000" pitchFamily="2" charset="0"/>
              <a:cs typeface="Roboto" panose="02000000000000000000" pitchFamily="2" charset="0"/>
            </a:endParaRPr>
          </a:p>
          <a:p>
            <a:r>
              <a:rPr lang="nl-NL" sz="1979" dirty="0">
                <a:latin typeface="Roboto" panose="02000000000000000000" pitchFamily="2" charset="0"/>
                <a:ea typeface="Roboto" panose="02000000000000000000" pitchFamily="2" charset="0"/>
                <a:cs typeface="Roboto" panose="02000000000000000000" pitchFamily="2" charset="0"/>
              </a:rPr>
              <a:t>Samengevat</a:t>
            </a:r>
          </a:p>
          <a:p>
            <a:pPr marL="339368" indent="-339368"/>
            <a:r>
              <a:rPr lang="nl-NL" sz="1979" dirty="0">
                <a:latin typeface="Roboto" panose="02000000000000000000" pitchFamily="2" charset="0"/>
                <a:ea typeface="Roboto" panose="02000000000000000000" pitchFamily="2" charset="0"/>
                <a:cs typeface="Roboto" panose="02000000000000000000" pitchFamily="2" charset="0"/>
              </a:rPr>
              <a:t>Gebruik de Word functionaliteit</a:t>
            </a:r>
          </a:p>
          <a:p>
            <a:pPr marL="339368" indent="-339368"/>
            <a:r>
              <a:rPr lang="nl-NL" sz="1979" dirty="0">
                <a:latin typeface="Roboto" panose="02000000000000000000" pitchFamily="2" charset="0"/>
                <a:ea typeface="Roboto" panose="02000000000000000000" pitchFamily="2" charset="0"/>
                <a:cs typeface="Roboto" panose="02000000000000000000" pitchFamily="2" charset="0"/>
              </a:rPr>
              <a:t>Tabblad ‘Start’</a:t>
            </a:r>
          </a:p>
          <a:p>
            <a:pPr marL="339368" indent="-339368"/>
            <a:r>
              <a:rPr lang="nl-NL" sz="1979" dirty="0">
                <a:latin typeface="Roboto" panose="02000000000000000000" pitchFamily="2" charset="0"/>
                <a:ea typeface="Roboto" panose="02000000000000000000" pitchFamily="2" charset="0"/>
                <a:cs typeface="Roboto" panose="02000000000000000000" pitchFamily="2" charset="0"/>
              </a:rPr>
              <a:t>Onderdeel ‘Stijlen’</a:t>
            </a:r>
          </a:p>
          <a:p>
            <a:endParaRPr lang="nl-NL" sz="1979" dirty="0">
              <a:latin typeface="Roboto" panose="02000000000000000000" pitchFamily="2" charset="0"/>
              <a:ea typeface="Roboto" panose="02000000000000000000" pitchFamily="2" charset="0"/>
              <a:cs typeface="Roboto" panose="02000000000000000000" pitchFamily="2" charset="0"/>
            </a:endParaRPr>
          </a:p>
          <a:p>
            <a:endParaRPr lang="nl-NL" dirty="0">
              <a:latin typeface="Roboto" panose="02000000000000000000" pitchFamily="2" charset="0"/>
              <a:ea typeface="Roboto" panose="02000000000000000000" pitchFamily="2" charset="0"/>
              <a:cs typeface="Roboto" panose="02000000000000000000" pitchFamily="2" charset="0"/>
            </a:endParaRPr>
          </a:p>
          <a:p>
            <a:endParaRPr lang="nl-NL" sz="1584" dirty="0">
              <a:latin typeface="Roboto" panose="02000000000000000000" pitchFamily="2" charset="0"/>
              <a:ea typeface="Roboto" panose="02000000000000000000" pitchFamily="2" charset="0"/>
              <a:cs typeface="Roboto" panose="02000000000000000000" pitchFamily="2" charset="0"/>
            </a:endParaRPr>
          </a:p>
          <a:p>
            <a:endParaRPr lang="nl-NL" dirty="0">
              <a:latin typeface="Roboto" panose="02000000000000000000" pitchFamily="2" charset="0"/>
              <a:ea typeface="Roboto" panose="02000000000000000000" pitchFamily="2" charset="0"/>
              <a:cs typeface="Roboto" panose="02000000000000000000" pitchFamily="2" charset="0"/>
            </a:endParaRPr>
          </a:p>
        </p:txBody>
      </p:sp>
      <p:pic>
        <p:nvPicPr>
          <p:cNvPr id="2" name="Afbeelding 1">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249933" y="3695209"/>
            <a:ext cx="6219111" cy="1897181"/>
          </a:xfrm>
          <a:prstGeom prst="rect">
            <a:avLst/>
          </a:prstGeom>
        </p:spPr>
      </p:pic>
    </p:spTree>
    <p:extLst>
      <p:ext uri="{BB962C8B-B14F-4D97-AF65-F5344CB8AC3E}">
        <p14:creationId xmlns:p14="http://schemas.microsoft.com/office/powerpoint/2010/main" val="693370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b="1" dirty="0">
                <a:latin typeface="Roboto" panose="02000000000000000000" pitchFamily="2" charset="0"/>
                <a:ea typeface="Roboto" panose="02000000000000000000" pitchFamily="2" charset="0"/>
                <a:cs typeface="Roboto" panose="02000000000000000000" pitchFamily="2" charset="0"/>
              </a:rPr>
              <a:t>Opsommingen</a:t>
            </a:r>
          </a:p>
        </p:txBody>
      </p:sp>
      <p:sp>
        <p:nvSpPr>
          <p:cNvPr id="4" name="Tijdelijke aanduiding voor inhoud 3"/>
          <p:cNvSpPr>
            <a:spLocks noGrp="1"/>
          </p:cNvSpPr>
          <p:nvPr>
            <p:ph idx="1"/>
          </p:nvPr>
        </p:nvSpPr>
        <p:spPr/>
        <p:txBody>
          <a:bodyPr>
            <a:normAutofit/>
          </a:bodyPr>
          <a:lstStyle/>
          <a:p>
            <a:r>
              <a:rPr lang="nl-NL" sz="1979" dirty="0">
                <a:latin typeface="Roboto" panose="02000000000000000000" pitchFamily="2" charset="0"/>
                <a:ea typeface="Roboto" panose="02000000000000000000" pitchFamily="2" charset="0"/>
                <a:cs typeface="Roboto" panose="02000000000000000000" pitchFamily="2" charset="0"/>
              </a:rPr>
              <a:t>Gebruik de lijststijlen (de zogenaamde </a:t>
            </a:r>
            <a:r>
              <a:rPr lang="nl-NL" sz="1979" dirty="0" err="1">
                <a:latin typeface="Roboto" panose="02000000000000000000" pitchFamily="2" charset="0"/>
                <a:ea typeface="Roboto" panose="02000000000000000000" pitchFamily="2" charset="0"/>
                <a:cs typeface="Roboto" panose="02000000000000000000" pitchFamily="2" charset="0"/>
              </a:rPr>
              <a:t>bullets</a:t>
            </a:r>
            <a:r>
              <a:rPr lang="nl-NL" sz="1979" dirty="0">
                <a:latin typeface="Roboto" panose="02000000000000000000" pitchFamily="2" charset="0"/>
                <a:ea typeface="Roboto" panose="02000000000000000000" pitchFamily="2" charset="0"/>
                <a:cs typeface="Roboto" panose="02000000000000000000" pitchFamily="2" charset="0"/>
              </a:rPr>
              <a:t>) in Microsoft Word om gerelateerde items te groeperen voor een opsomming. </a:t>
            </a:r>
          </a:p>
          <a:p>
            <a:r>
              <a:rPr lang="nl-NL" sz="1979" dirty="0">
                <a:latin typeface="Roboto" panose="02000000000000000000" pitchFamily="2" charset="0"/>
                <a:ea typeface="Roboto" panose="02000000000000000000" pitchFamily="2" charset="0"/>
                <a:cs typeface="Roboto" panose="02000000000000000000" pitchFamily="2" charset="0"/>
              </a:rPr>
              <a:t>Gebruik de genummerde lijst als de volgorde van de items van essentieel belang is. </a:t>
            </a:r>
          </a:p>
          <a:p>
            <a:r>
              <a:rPr lang="nl-NL" sz="1979" dirty="0">
                <a:latin typeface="Roboto" panose="02000000000000000000" pitchFamily="2" charset="0"/>
                <a:ea typeface="Roboto" panose="02000000000000000000" pitchFamily="2" charset="0"/>
                <a:cs typeface="Roboto" panose="02000000000000000000" pitchFamily="2" charset="0"/>
              </a:rPr>
              <a:t>Gebruik geen leestekens of andere markeringen om de illusie van een lijst op te weken.</a:t>
            </a:r>
          </a:p>
          <a:p>
            <a:pPr marL="0" indent="0">
              <a:buNone/>
            </a:pPr>
            <a:endParaRPr lang="nl-NL" sz="1979" dirty="0">
              <a:latin typeface="Roboto" panose="02000000000000000000" pitchFamily="2" charset="0"/>
              <a:ea typeface="Roboto" panose="02000000000000000000" pitchFamily="2" charset="0"/>
              <a:cs typeface="Roboto" panose="02000000000000000000" pitchFamily="2" charset="0"/>
            </a:endParaRPr>
          </a:p>
          <a:p>
            <a:pPr marL="0" indent="0">
              <a:buNone/>
            </a:pPr>
            <a:r>
              <a:rPr lang="nl-NL" sz="1979" dirty="0">
                <a:latin typeface="Roboto" panose="02000000000000000000" pitchFamily="2" charset="0"/>
                <a:ea typeface="Roboto" panose="02000000000000000000" pitchFamily="2" charset="0"/>
                <a:cs typeface="Roboto" panose="02000000000000000000" pitchFamily="2" charset="0"/>
              </a:rPr>
              <a:t>Samengevat</a:t>
            </a:r>
          </a:p>
          <a:p>
            <a:pPr marL="339368" indent="-339368"/>
            <a:r>
              <a:rPr lang="nl-NL" sz="1979" dirty="0">
                <a:latin typeface="Roboto" panose="02000000000000000000" pitchFamily="2" charset="0"/>
                <a:ea typeface="Roboto" panose="02000000000000000000" pitchFamily="2" charset="0"/>
                <a:cs typeface="Roboto" panose="02000000000000000000" pitchFamily="2" charset="0"/>
              </a:rPr>
              <a:t>Gebruik de Word functionaliteit</a:t>
            </a:r>
          </a:p>
          <a:p>
            <a:pPr marL="339368" indent="-339368"/>
            <a:r>
              <a:rPr lang="nl-NL" sz="1979" dirty="0">
                <a:latin typeface="Roboto" panose="02000000000000000000" pitchFamily="2" charset="0"/>
                <a:ea typeface="Roboto" panose="02000000000000000000" pitchFamily="2" charset="0"/>
                <a:cs typeface="Roboto" panose="02000000000000000000" pitchFamily="2" charset="0"/>
              </a:rPr>
              <a:t>Tabblad ‘Start’</a:t>
            </a:r>
          </a:p>
          <a:p>
            <a:pPr marL="339368" indent="-339368"/>
            <a:r>
              <a:rPr lang="nl-NL" sz="1979" dirty="0">
                <a:latin typeface="Roboto" panose="02000000000000000000" pitchFamily="2" charset="0"/>
                <a:ea typeface="Roboto" panose="02000000000000000000" pitchFamily="2" charset="0"/>
                <a:cs typeface="Roboto" panose="02000000000000000000" pitchFamily="2" charset="0"/>
              </a:rPr>
              <a:t>Onderdeel ‘Alinea’</a:t>
            </a:r>
            <a:endParaRPr lang="nl-NL" dirty="0">
              <a:latin typeface="Roboto" panose="02000000000000000000" pitchFamily="2" charset="0"/>
              <a:ea typeface="Roboto" panose="02000000000000000000" pitchFamily="2" charset="0"/>
              <a:cs typeface="Roboto" panose="02000000000000000000" pitchFamily="2" charset="0"/>
            </a:endParaRPr>
          </a:p>
        </p:txBody>
      </p:sp>
      <p:pic>
        <p:nvPicPr>
          <p:cNvPr id="5" name="Afbeelding 4">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502837" y="4649499"/>
            <a:ext cx="2176202" cy="1752725"/>
          </a:xfrm>
          <a:prstGeom prst="rect">
            <a:avLst/>
          </a:prstGeom>
        </p:spPr>
      </p:pic>
    </p:spTree>
    <p:extLst>
      <p:ext uri="{BB962C8B-B14F-4D97-AF65-F5344CB8AC3E}">
        <p14:creationId xmlns:p14="http://schemas.microsoft.com/office/powerpoint/2010/main" val="1548124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b="1" dirty="0">
                <a:latin typeface="Roboto" panose="02000000000000000000" pitchFamily="2" charset="0"/>
                <a:ea typeface="Roboto" panose="02000000000000000000" pitchFamily="2" charset="0"/>
                <a:cs typeface="Roboto" panose="02000000000000000000" pitchFamily="2" charset="0"/>
              </a:rPr>
              <a:t>Tabellen</a:t>
            </a:r>
          </a:p>
        </p:txBody>
      </p:sp>
      <p:sp>
        <p:nvSpPr>
          <p:cNvPr id="4" name="Tijdelijke aanduiding voor inhoud 3"/>
          <p:cNvSpPr>
            <a:spLocks noGrp="1"/>
          </p:cNvSpPr>
          <p:nvPr>
            <p:ph idx="1"/>
          </p:nvPr>
        </p:nvSpPr>
        <p:spPr/>
        <p:txBody>
          <a:bodyPr>
            <a:normAutofit fontScale="92500" lnSpcReduction="20000"/>
          </a:bodyPr>
          <a:lstStyle/>
          <a:p>
            <a:pPr marL="339368" indent="-339368"/>
            <a:r>
              <a:rPr lang="nl-NL" sz="1386" dirty="0">
                <a:latin typeface="Roboto" panose="02000000000000000000" pitchFamily="2" charset="0"/>
                <a:ea typeface="Roboto" panose="02000000000000000000" pitchFamily="2" charset="0"/>
                <a:cs typeface="Roboto" panose="02000000000000000000" pitchFamily="2" charset="0"/>
              </a:rPr>
              <a:t>Gebruik bij voorkeur tabellen enkel voor het weergeven van data en niet voor lay-out. Wordt een tabel voor lay-out doeleinden gebruikt dan is het mogelijk dat de leesvolgorde niet meer klopt omdat de screen reader een tabel van links naar rechts, rij voor rij voorleest.</a:t>
            </a:r>
          </a:p>
          <a:p>
            <a:pPr marL="339368" indent="-339368"/>
            <a:r>
              <a:rPr lang="nl-NL" sz="1386" dirty="0">
                <a:latin typeface="Roboto" panose="02000000000000000000" pitchFamily="2" charset="0"/>
                <a:ea typeface="Roboto" panose="02000000000000000000" pitchFamily="2" charset="0"/>
                <a:cs typeface="Roboto" panose="02000000000000000000" pitchFamily="2" charset="0"/>
              </a:rPr>
              <a:t>Gebruik altijd de tabelfunctie voor het maken van tabellen. Maak geen handgemaakte tabellen via bijvoorbeeld de tabtoets of meerdere spaties want dit wordt niet als tabel herkend.</a:t>
            </a:r>
          </a:p>
          <a:p>
            <a:pPr marL="339368" indent="-339368"/>
            <a:r>
              <a:rPr lang="nl-NL" sz="1386" dirty="0">
                <a:latin typeface="Roboto" panose="02000000000000000000" pitchFamily="2" charset="0"/>
                <a:ea typeface="Roboto" panose="02000000000000000000" pitchFamily="2" charset="0"/>
                <a:cs typeface="Roboto" panose="02000000000000000000" pitchFamily="2" charset="0"/>
              </a:rPr>
              <a:t>Zorg dat elke tabel bestaat uit tabelkoppen en tabelcellen. Dit stel je in middels de optie ‘Rij als veldnamenrij herhalen bovenaan op iedere pagina’. Als een tabel over meerdere pagina’s is gesplitst zorg er dan voor dat de tabelkoppen op elke pagina herhaald worden. Ook dit stel je in met deze optie. Zie het stappenplan.</a:t>
            </a:r>
          </a:p>
          <a:p>
            <a:pPr marL="339368" indent="-339368"/>
            <a:r>
              <a:rPr lang="nl-NL" sz="1386" dirty="0">
                <a:latin typeface="Roboto" panose="02000000000000000000" pitchFamily="2" charset="0"/>
                <a:ea typeface="Roboto" panose="02000000000000000000" pitchFamily="2" charset="0"/>
                <a:cs typeface="Roboto" panose="02000000000000000000" pitchFamily="2" charset="0"/>
              </a:rPr>
              <a:t>Hou tabellen zo eenvoudig mogelijk: vermijd samengevoegde cellen en meerdere rijen met koppen. Splits liever complexe tabellen op in meerdere kleine tabellen.</a:t>
            </a:r>
          </a:p>
          <a:p>
            <a:pPr marL="339368" indent="-339368"/>
            <a:endParaRPr lang="nl-NL" sz="1386" dirty="0">
              <a:latin typeface="Roboto" panose="02000000000000000000" pitchFamily="2" charset="0"/>
              <a:ea typeface="Roboto" panose="02000000000000000000" pitchFamily="2" charset="0"/>
              <a:cs typeface="Roboto" panose="02000000000000000000" pitchFamily="2" charset="0"/>
            </a:endParaRPr>
          </a:p>
          <a:p>
            <a:endParaRPr lang="nl-NL" sz="1386" dirty="0">
              <a:latin typeface="Roboto" panose="02000000000000000000" pitchFamily="2" charset="0"/>
              <a:ea typeface="Roboto" panose="02000000000000000000" pitchFamily="2" charset="0"/>
              <a:cs typeface="Roboto" panose="02000000000000000000" pitchFamily="2" charset="0"/>
            </a:endParaRPr>
          </a:p>
          <a:p>
            <a:pPr marL="0" indent="0">
              <a:buNone/>
            </a:pPr>
            <a:r>
              <a:rPr lang="nl-NL" sz="1386" dirty="0">
                <a:latin typeface="Roboto" panose="02000000000000000000" pitchFamily="2" charset="0"/>
                <a:ea typeface="Roboto" panose="02000000000000000000" pitchFamily="2" charset="0"/>
                <a:cs typeface="Roboto" panose="02000000000000000000" pitchFamily="2" charset="0"/>
              </a:rPr>
              <a:t>En dit is hoe je een digitaal toegankelijke tabel maakt in Word:</a:t>
            </a:r>
          </a:p>
          <a:p>
            <a:pPr marL="226245" indent="-226245">
              <a:buFont typeface="+mj-lt"/>
              <a:buAutoNum type="arabicPeriod"/>
            </a:pPr>
            <a:r>
              <a:rPr lang="nl-NL" sz="1386" dirty="0">
                <a:latin typeface="Roboto" panose="02000000000000000000" pitchFamily="2" charset="0"/>
                <a:ea typeface="Roboto" panose="02000000000000000000" pitchFamily="2" charset="0"/>
                <a:cs typeface="Roboto" panose="02000000000000000000" pitchFamily="2" charset="0"/>
              </a:rPr>
              <a:t>Open het lint ‘Invoegen’.</a:t>
            </a:r>
          </a:p>
          <a:p>
            <a:pPr marL="226245" indent="-226245">
              <a:buFont typeface="+mj-lt"/>
              <a:buAutoNum type="arabicPeriod"/>
            </a:pPr>
            <a:r>
              <a:rPr lang="nl-NL" sz="1386" dirty="0">
                <a:latin typeface="Roboto" panose="02000000000000000000" pitchFamily="2" charset="0"/>
                <a:ea typeface="Roboto" panose="02000000000000000000" pitchFamily="2" charset="0"/>
                <a:cs typeface="Roboto" panose="02000000000000000000" pitchFamily="2" charset="0"/>
              </a:rPr>
              <a:t>Klik op ‘Tabel’ en selecteer het aantal kolommen en rijen.</a:t>
            </a:r>
          </a:p>
          <a:p>
            <a:pPr marL="226245" indent="-226245">
              <a:buFont typeface="+mj-lt"/>
              <a:buAutoNum type="arabicPeriod"/>
            </a:pPr>
            <a:r>
              <a:rPr lang="nl-NL" sz="1386" dirty="0">
                <a:latin typeface="Roboto" panose="02000000000000000000" pitchFamily="2" charset="0"/>
                <a:ea typeface="Roboto" panose="02000000000000000000" pitchFamily="2" charset="0"/>
                <a:cs typeface="Roboto" panose="02000000000000000000" pitchFamily="2" charset="0"/>
              </a:rPr>
              <a:t>Selecteer vervolgens de volledige bovenste rij (de rij met tabelkoppen).</a:t>
            </a:r>
          </a:p>
          <a:p>
            <a:pPr marL="226245" indent="-226245">
              <a:buFont typeface="+mj-lt"/>
              <a:buAutoNum type="arabicPeriod"/>
            </a:pPr>
            <a:r>
              <a:rPr lang="nl-NL" sz="1386" dirty="0">
                <a:latin typeface="Roboto" panose="02000000000000000000" pitchFamily="2" charset="0"/>
                <a:ea typeface="Roboto" panose="02000000000000000000" pitchFamily="2" charset="0"/>
                <a:cs typeface="Roboto" panose="02000000000000000000" pitchFamily="2" charset="0"/>
              </a:rPr>
              <a:t>Open de tabeleigenschappen via het rechtermuisknop menu.</a:t>
            </a:r>
          </a:p>
          <a:p>
            <a:pPr marL="226245" indent="-226245">
              <a:buFont typeface="+mj-lt"/>
              <a:buAutoNum type="arabicPeriod"/>
            </a:pPr>
            <a:r>
              <a:rPr lang="nl-NL" sz="1386" dirty="0">
                <a:latin typeface="Roboto" panose="02000000000000000000" pitchFamily="2" charset="0"/>
                <a:ea typeface="Roboto" panose="02000000000000000000" pitchFamily="2" charset="0"/>
                <a:cs typeface="Roboto" panose="02000000000000000000" pitchFamily="2" charset="0"/>
              </a:rPr>
              <a:t>Open tabblad ‘Rij’ en vink de optie ‘Rij als veldnamenrij herhalen bovenaan op iedere pagina’.</a:t>
            </a:r>
          </a:p>
          <a:p>
            <a:pPr marL="226245" indent="-226245">
              <a:buFont typeface="+mj-lt"/>
              <a:buAutoNum type="arabicPeriod"/>
            </a:pPr>
            <a:r>
              <a:rPr lang="nl-NL" sz="1386" dirty="0">
                <a:latin typeface="Roboto" panose="02000000000000000000" pitchFamily="2" charset="0"/>
                <a:ea typeface="Roboto" panose="02000000000000000000" pitchFamily="2" charset="0"/>
                <a:cs typeface="Roboto" panose="02000000000000000000" pitchFamily="2" charset="0"/>
              </a:rPr>
              <a:t>Klik op de ‘OK’ knop om de instellingen op te slaan.</a:t>
            </a:r>
          </a:p>
        </p:txBody>
      </p:sp>
      <p:pic>
        <p:nvPicPr>
          <p:cNvPr id="6" name="Afbeelding 5">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782272" y="4395431"/>
            <a:ext cx="2149311" cy="1545996"/>
          </a:xfrm>
          <a:prstGeom prst="rect">
            <a:avLst/>
          </a:prstGeom>
        </p:spPr>
      </p:pic>
    </p:spTree>
    <p:extLst>
      <p:ext uri="{BB962C8B-B14F-4D97-AF65-F5344CB8AC3E}">
        <p14:creationId xmlns:p14="http://schemas.microsoft.com/office/powerpoint/2010/main" val="3264663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b="1" dirty="0">
                <a:latin typeface="Roboto" panose="02000000000000000000" pitchFamily="2" charset="0"/>
                <a:ea typeface="Roboto" panose="02000000000000000000" pitchFamily="2" charset="0"/>
                <a:cs typeface="Roboto" panose="02000000000000000000" pitchFamily="2" charset="0"/>
              </a:rPr>
              <a:t>Afbeeldingen</a:t>
            </a:r>
          </a:p>
        </p:txBody>
      </p:sp>
      <p:sp>
        <p:nvSpPr>
          <p:cNvPr id="4" name="Tijdelijke aanduiding voor inhoud 3"/>
          <p:cNvSpPr>
            <a:spLocks noGrp="1"/>
          </p:cNvSpPr>
          <p:nvPr>
            <p:ph idx="1"/>
          </p:nvPr>
        </p:nvSpPr>
        <p:spPr>
          <a:xfrm>
            <a:off x="838200" y="1514901"/>
            <a:ext cx="8333096" cy="4662062"/>
          </a:xfrm>
        </p:spPr>
        <p:txBody>
          <a:bodyPr/>
          <a:lstStyle/>
          <a:p>
            <a:r>
              <a:rPr lang="nl-NL" dirty="0">
                <a:latin typeface="Roboto" panose="02000000000000000000" pitchFamily="2" charset="0"/>
                <a:ea typeface="Roboto" panose="02000000000000000000" pitchFamily="2" charset="0"/>
                <a:cs typeface="Roboto" panose="02000000000000000000" pitchFamily="2" charset="0"/>
              </a:rPr>
              <a:t>Afbeeldingen die informatief zijn, moeten een alternatieve tekst (alt-tekst) hebben. Afbeeldingen die decoratief zijn, moeten worden ‘gemarkeerd’ als decoratief.</a:t>
            </a:r>
          </a:p>
          <a:p>
            <a:endParaRPr lang="nl-NL" dirty="0">
              <a:latin typeface="Roboto" panose="02000000000000000000" pitchFamily="2" charset="0"/>
              <a:ea typeface="Roboto" panose="02000000000000000000" pitchFamily="2" charset="0"/>
              <a:cs typeface="Roboto" panose="02000000000000000000" pitchFamily="2" charset="0"/>
            </a:endParaRPr>
          </a:p>
          <a:p>
            <a:pPr marL="0" indent="0">
              <a:buNone/>
            </a:pPr>
            <a:r>
              <a:rPr lang="nl-NL" sz="1400" dirty="0">
                <a:latin typeface="Roboto" panose="02000000000000000000" pitchFamily="2" charset="0"/>
                <a:ea typeface="Roboto" panose="02000000000000000000" pitchFamily="2" charset="0"/>
                <a:cs typeface="Roboto" panose="02000000000000000000" pitchFamily="2" charset="0"/>
              </a:rPr>
              <a:t>En dit is hoe je dat doet in Word:</a:t>
            </a:r>
          </a:p>
          <a:p>
            <a:pPr marL="339368" indent="-339368"/>
            <a:r>
              <a:rPr lang="nl-NL" sz="1400" dirty="0">
                <a:latin typeface="Roboto" panose="02000000000000000000" pitchFamily="2" charset="0"/>
                <a:ea typeface="Roboto" panose="02000000000000000000" pitchFamily="2" charset="0"/>
                <a:cs typeface="Roboto" panose="02000000000000000000" pitchFamily="2" charset="0"/>
              </a:rPr>
              <a:t>Klik met de rechtermuisknop op de afbeelding.</a:t>
            </a:r>
          </a:p>
          <a:p>
            <a:pPr marL="339368" indent="-339368"/>
            <a:r>
              <a:rPr lang="nl-NL" sz="1400" dirty="0">
                <a:latin typeface="Roboto" panose="02000000000000000000" pitchFamily="2" charset="0"/>
                <a:ea typeface="Roboto" panose="02000000000000000000" pitchFamily="2" charset="0"/>
                <a:cs typeface="Roboto" panose="02000000000000000000" pitchFamily="2" charset="0"/>
              </a:rPr>
              <a:t>Selecteer de optie ‘Alternatieve tekst bewerken’.</a:t>
            </a:r>
          </a:p>
          <a:p>
            <a:pPr marL="339368" indent="-339368"/>
            <a:r>
              <a:rPr lang="nl-NL" sz="1400" dirty="0">
                <a:latin typeface="Roboto" panose="02000000000000000000" pitchFamily="2" charset="0"/>
                <a:ea typeface="Roboto" panose="02000000000000000000" pitchFamily="2" charset="0"/>
                <a:cs typeface="Roboto" panose="02000000000000000000" pitchFamily="2" charset="0"/>
              </a:rPr>
              <a:t>Vul in het </a:t>
            </a:r>
            <a:r>
              <a:rPr lang="nl-NL" sz="1400" dirty="0" err="1">
                <a:latin typeface="Roboto" panose="02000000000000000000" pitchFamily="2" charset="0"/>
                <a:ea typeface="Roboto" panose="02000000000000000000" pitchFamily="2" charset="0"/>
                <a:cs typeface="Roboto" panose="02000000000000000000" pitchFamily="2" charset="0"/>
              </a:rPr>
              <a:t>tekstvak</a:t>
            </a:r>
            <a:r>
              <a:rPr lang="nl-NL" sz="1400" dirty="0">
                <a:latin typeface="Roboto" panose="02000000000000000000" pitchFamily="2" charset="0"/>
                <a:ea typeface="Roboto" panose="02000000000000000000" pitchFamily="2" charset="0"/>
                <a:cs typeface="Roboto" panose="02000000000000000000" pitchFamily="2" charset="0"/>
              </a:rPr>
              <a:t> een korte tekstueel alternatief van de afbeelding in. </a:t>
            </a:r>
          </a:p>
          <a:p>
            <a:pPr marL="339368" indent="-339368"/>
            <a:r>
              <a:rPr lang="nl-NL" sz="1400" dirty="0">
                <a:latin typeface="Roboto" panose="02000000000000000000" pitchFamily="2" charset="0"/>
                <a:ea typeface="Roboto" panose="02000000000000000000" pitchFamily="2" charset="0"/>
                <a:cs typeface="Roboto" panose="02000000000000000000" pitchFamily="2" charset="0"/>
              </a:rPr>
              <a:t>Of selecteer ‘markeren als decoratief’ als de afbeelding geen informatief doel heeft.</a:t>
            </a:r>
          </a:p>
        </p:txBody>
      </p:sp>
      <p:pic>
        <p:nvPicPr>
          <p:cNvPr id="8" name="Afbeelding 7">
            <a:extLst>
              <a:ext uri="{FF2B5EF4-FFF2-40B4-BE49-F238E27FC236}">
                <a16:creationId xmlns:a16="http://schemas.microsoft.com/office/drawing/2014/main" id="{58AFD543-6458-6AA5-4131-3A2A13888B49}"/>
              </a:ext>
            </a:extLst>
          </p:cNvPr>
          <p:cNvPicPr>
            <a:picLocks noChangeAspect="1"/>
          </p:cNvPicPr>
          <p:nvPr/>
        </p:nvPicPr>
        <p:blipFill>
          <a:blip r:embed="rId3"/>
          <a:stretch>
            <a:fillRect/>
          </a:stretch>
        </p:blipFill>
        <p:spPr>
          <a:xfrm>
            <a:off x="9171296" y="1747603"/>
            <a:ext cx="2305372" cy="3362794"/>
          </a:xfrm>
          <a:prstGeom prst="rect">
            <a:avLst/>
          </a:prstGeom>
        </p:spPr>
      </p:pic>
    </p:spTree>
    <p:extLst>
      <p:ext uri="{BB962C8B-B14F-4D97-AF65-F5344CB8AC3E}">
        <p14:creationId xmlns:p14="http://schemas.microsoft.com/office/powerpoint/2010/main" val="3055253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sz="3200" b="1" dirty="0">
                <a:latin typeface="Roboto" panose="02000000000000000000" pitchFamily="2" charset="0"/>
                <a:ea typeface="Roboto" panose="02000000000000000000" pitchFamily="2" charset="0"/>
                <a:cs typeface="Roboto" panose="02000000000000000000" pitchFamily="2" charset="0"/>
              </a:rPr>
              <a:t>Gebruik de toegankelijkheidscontrole functie van Word</a:t>
            </a:r>
          </a:p>
        </p:txBody>
      </p:sp>
      <p:sp>
        <p:nvSpPr>
          <p:cNvPr id="2" name="Tijdelijke aanduiding voor inhoud 1">
            <a:extLst>
              <a:ext uri="{FF2B5EF4-FFF2-40B4-BE49-F238E27FC236}">
                <a16:creationId xmlns:a16="http://schemas.microsoft.com/office/drawing/2014/main" id="{3387E0BE-2FCC-F910-D728-E5F6F196A4B3}"/>
              </a:ext>
            </a:extLst>
          </p:cNvPr>
          <p:cNvSpPr>
            <a:spLocks noGrp="1"/>
          </p:cNvSpPr>
          <p:nvPr>
            <p:ph sz="half" idx="1"/>
          </p:nvPr>
        </p:nvSpPr>
        <p:spPr/>
        <p:txBody>
          <a:bodyPr/>
          <a:lstStyle/>
          <a:p>
            <a:r>
              <a:rPr lang="nl-NL" dirty="0"/>
              <a:t>Bij nieuwere versie van Word ga je naar: Controleren. En dan naar: toegankelijkheid controleren.</a:t>
            </a:r>
          </a:p>
          <a:p>
            <a:r>
              <a:rPr lang="nl-NL" dirty="0"/>
              <a:t>Bij oudere versies zit het nog verstopt. Dan ga je naar het zoekvenster en typ je: toegankelijkheidscontrole.</a:t>
            </a:r>
          </a:p>
        </p:txBody>
      </p:sp>
      <p:pic>
        <p:nvPicPr>
          <p:cNvPr id="6" name="Tijdelijke aanduiding voor inhoud 5">
            <a:extLst>
              <a:ext uri="{FF2B5EF4-FFF2-40B4-BE49-F238E27FC236}">
                <a16:creationId xmlns:a16="http://schemas.microsoft.com/office/drawing/2014/main" id="{917C4F4C-21D8-4165-DE18-A702AD68564F}"/>
              </a:ext>
              <a:ext uri="{C183D7F6-B498-43B3-948B-1728B52AA6E4}">
                <adec:decorative xmlns:adec="http://schemas.microsoft.com/office/drawing/2017/decorative" val="1"/>
              </a:ext>
            </a:extLst>
          </p:cNvPr>
          <p:cNvPicPr>
            <a:picLocks noGrp="1" noChangeAspect="1"/>
          </p:cNvPicPr>
          <p:nvPr>
            <p:ph sz="half" idx="2"/>
          </p:nvPr>
        </p:nvPicPr>
        <p:blipFill>
          <a:blip r:embed="rId2"/>
          <a:stretch>
            <a:fillRect/>
          </a:stretch>
        </p:blipFill>
        <p:spPr>
          <a:xfrm>
            <a:off x="6319863" y="1825625"/>
            <a:ext cx="4886273" cy="4351338"/>
          </a:xfrm>
          <a:prstGeom prst="rect">
            <a:avLst/>
          </a:prstGeom>
        </p:spPr>
      </p:pic>
    </p:spTree>
    <p:extLst>
      <p:ext uri="{BB962C8B-B14F-4D97-AF65-F5344CB8AC3E}">
        <p14:creationId xmlns:p14="http://schemas.microsoft.com/office/powerpoint/2010/main" val="2304452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0DC6F64-F297-97A2-3236-D95750365FCC}"/>
              </a:ext>
            </a:extLst>
          </p:cNvPr>
          <p:cNvSpPr>
            <a:spLocks noGrp="1"/>
          </p:cNvSpPr>
          <p:nvPr>
            <p:ph type="title"/>
          </p:nvPr>
        </p:nvSpPr>
        <p:spPr>
          <a:xfrm>
            <a:off x="761803" y="350196"/>
            <a:ext cx="4646904" cy="1624520"/>
          </a:xfrm>
        </p:spPr>
        <p:txBody>
          <a:bodyPr anchor="ctr">
            <a:normAutofit/>
          </a:bodyPr>
          <a:lstStyle/>
          <a:p>
            <a:r>
              <a:rPr lang="nl-NL" sz="4000" b="1" dirty="0">
                <a:latin typeface="Roboto" panose="02000000000000000000" pitchFamily="2" charset="0"/>
                <a:ea typeface="Roboto" panose="02000000000000000000" pitchFamily="2" charset="0"/>
                <a:cs typeface="Roboto" panose="02000000000000000000" pitchFamily="2" charset="0"/>
              </a:rPr>
              <a:t>Waarom belangrijk</a:t>
            </a:r>
          </a:p>
        </p:txBody>
      </p:sp>
      <p:sp>
        <p:nvSpPr>
          <p:cNvPr id="4" name="Tijdelijke aanduiding voor inhoud 3">
            <a:extLst>
              <a:ext uri="{FF2B5EF4-FFF2-40B4-BE49-F238E27FC236}">
                <a16:creationId xmlns:a16="http://schemas.microsoft.com/office/drawing/2014/main" id="{36250194-BA91-B0B0-672B-766DA6369D14}"/>
              </a:ext>
            </a:extLst>
          </p:cNvPr>
          <p:cNvSpPr>
            <a:spLocks noGrp="1"/>
          </p:cNvSpPr>
          <p:nvPr>
            <p:ph idx="1"/>
          </p:nvPr>
        </p:nvSpPr>
        <p:spPr>
          <a:xfrm>
            <a:off x="761802" y="1583140"/>
            <a:ext cx="4646905" cy="4558353"/>
          </a:xfrm>
        </p:spPr>
        <p:txBody>
          <a:bodyPr anchor="ctr">
            <a:normAutofit/>
          </a:bodyPr>
          <a:lstStyle/>
          <a:p>
            <a:pPr marL="0" indent="0">
              <a:buNone/>
            </a:pPr>
            <a:r>
              <a:rPr lang="nl-NL" sz="1600" b="0" i="0" dirty="0">
                <a:effectLst/>
                <a:latin typeface="Roboto" panose="02000000000000000000" pitchFamily="2" charset="0"/>
                <a:ea typeface="Roboto" panose="02000000000000000000" pitchFamily="2" charset="0"/>
                <a:cs typeface="Roboto" panose="02000000000000000000" pitchFamily="2" charset="0"/>
              </a:rPr>
              <a:t>Door toepassing van digitoegankelijk worden websites, webapplicaties en documenten toegankelijk voor iedereen met:</a:t>
            </a:r>
          </a:p>
          <a:p>
            <a:endParaRPr lang="nl-NL" sz="1600" b="0" i="0" dirty="0">
              <a:effectLst/>
              <a:latin typeface="Roboto" panose="02000000000000000000" pitchFamily="2" charset="0"/>
              <a:ea typeface="Roboto" panose="02000000000000000000" pitchFamily="2" charset="0"/>
              <a:cs typeface="Roboto" panose="02000000000000000000" pitchFamily="2" charset="0"/>
            </a:endParaRPr>
          </a:p>
          <a:p>
            <a:pPr marL="339368" indent="-339368"/>
            <a:r>
              <a:rPr lang="nl-NL" sz="1600" dirty="0">
                <a:latin typeface="Roboto" panose="02000000000000000000" pitchFamily="2" charset="0"/>
                <a:ea typeface="Roboto" panose="02000000000000000000" pitchFamily="2" charset="0"/>
                <a:cs typeface="Roboto" panose="02000000000000000000" pitchFamily="2" charset="0"/>
              </a:rPr>
              <a:t>E</a:t>
            </a:r>
            <a:r>
              <a:rPr lang="nl-NL" sz="1600" b="0" i="0" dirty="0">
                <a:effectLst/>
                <a:latin typeface="Roboto" panose="02000000000000000000" pitchFamily="2" charset="0"/>
                <a:ea typeface="Roboto" panose="02000000000000000000" pitchFamily="2" charset="0"/>
                <a:cs typeface="Roboto" panose="02000000000000000000" pitchFamily="2" charset="0"/>
              </a:rPr>
              <a:t>en </a:t>
            </a:r>
            <a:r>
              <a:rPr lang="nl-NL" sz="1600" b="0" i="1" dirty="0">
                <a:effectLst/>
                <a:latin typeface="Roboto" panose="02000000000000000000" pitchFamily="2" charset="0"/>
                <a:ea typeface="Roboto" panose="02000000000000000000" pitchFamily="2" charset="0"/>
                <a:cs typeface="Roboto" panose="02000000000000000000" pitchFamily="2" charset="0"/>
              </a:rPr>
              <a:t>permanente </a:t>
            </a:r>
            <a:r>
              <a:rPr lang="nl-NL" sz="1600" b="0" dirty="0">
                <a:effectLst/>
                <a:latin typeface="Roboto" panose="02000000000000000000" pitchFamily="2" charset="0"/>
                <a:ea typeface="Roboto" panose="02000000000000000000" pitchFamily="2" charset="0"/>
                <a:cs typeface="Roboto" panose="02000000000000000000" pitchFamily="2" charset="0"/>
              </a:rPr>
              <a:t>beperking</a:t>
            </a:r>
            <a:r>
              <a:rPr lang="nl-NL" sz="1600" b="0" i="0" dirty="0">
                <a:effectLst/>
                <a:latin typeface="Roboto" panose="02000000000000000000" pitchFamily="2" charset="0"/>
                <a:ea typeface="Roboto" panose="02000000000000000000" pitchFamily="2" charset="0"/>
                <a:cs typeface="Roboto" panose="02000000000000000000" pitchFamily="2" charset="0"/>
              </a:rPr>
              <a:t> (bijvoorbeeld dyslexie, (kleuren)blind, slechthorend, slechtziend, motorisch beperkt).</a:t>
            </a:r>
          </a:p>
          <a:p>
            <a:pPr marL="339368" indent="-339368"/>
            <a:r>
              <a:rPr lang="nl-NL" sz="1600" b="0" i="1" dirty="0">
                <a:effectLst/>
                <a:latin typeface="Roboto" panose="02000000000000000000" pitchFamily="2" charset="0"/>
                <a:ea typeface="Roboto" panose="02000000000000000000" pitchFamily="2" charset="0"/>
                <a:cs typeface="Roboto" panose="02000000000000000000" pitchFamily="2" charset="0"/>
              </a:rPr>
              <a:t>Een tijdelijke</a:t>
            </a:r>
            <a:r>
              <a:rPr lang="nl-NL" sz="1600" b="0" i="0" dirty="0">
                <a:effectLst/>
                <a:latin typeface="Roboto" panose="02000000000000000000" pitchFamily="2" charset="0"/>
                <a:ea typeface="Roboto" panose="02000000000000000000" pitchFamily="2" charset="0"/>
                <a:cs typeface="Roboto" panose="02000000000000000000" pitchFamily="2" charset="0"/>
              </a:rPr>
              <a:t> beperking (bijvoorbeeld een gebroken pols). </a:t>
            </a:r>
          </a:p>
          <a:p>
            <a:pPr marL="339368" indent="-339368"/>
            <a:r>
              <a:rPr lang="nl-NL" sz="1600" b="0" i="0" dirty="0">
                <a:effectLst/>
                <a:latin typeface="Roboto" panose="02000000000000000000" pitchFamily="2" charset="0"/>
                <a:ea typeface="Roboto" panose="02000000000000000000" pitchFamily="2" charset="0"/>
                <a:cs typeface="Roboto" panose="02000000000000000000" pitchFamily="2" charset="0"/>
              </a:rPr>
              <a:t>Een </a:t>
            </a:r>
            <a:r>
              <a:rPr lang="nl-NL" sz="1600" b="0" i="1" dirty="0">
                <a:effectLst/>
                <a:latin typeface="Roboto" panose="02000000000000000000" pitchFamily="2" charset="0"/>
                <a:ea typeface="Roboto" panose="02000000000000000000" pitchFamily="2" charset="0"/>
                <a:cs typeface="Roboto" panose="02000000000000000000" pitchFamily="2" charset="0"/>
              </a:rPr>
              <a:t>situationele </a:t>
            </a:r>
            <a:r>
              <a:rPr lang="nl-NL" sz="1600" b="0" dirty="0">
                <a:effectLst/>
                <a:latin typeface="Roboto" panose="02000000000000000000" pitchFamily="2" charset="0"/>
                <a:ea typeface="Roboto" panose="02000000000000000000" pitchFamily="2" charset="0"/>
                <a:cs typeface="Roboto" panose="02000000000000000000" pitchFamily="2" charset="0"/>
              </a:rPr>
              <a:t>beperking </a:t>
            </a:r>
            <a:r>
              <a:rPr lang="nl-NL" sz="1600" b="0" i="0" dirty="0">
                <a:effectLst/>
                <a:latin typeface="Roboto" panose="02000000000000000000" pitchFamily="2" charset="0"/>
                <a:ea typeface="Roboto" panose="02000000000000000000" pitchFamily="2" charset="0"/>
                <a:cs typeface="Roboto" panose="02000000000000000000" pitchFamily="2" charset="0"/>
              </a:rPr>
              <a:t>(bijvoorbeeld in de zon, in de trein of met een baby op de arm)</a:t>
            </a:r>
          </a:p>
          <a:p>
            <a:pPr marL="339368" indent="-339368"/>
            <a:endParaRPr lang="nl-NL" sz="1600" dirty="0">
              <a:latin typeface="Roboto" panose="02000000000000000000" pitchFamily="2" charset="0"/>
              <a:ea typeface="Roboto" panose="02000000000000000000" pitchFamily="2" charset="0"/>
              <a:cs typeface="Roboto" panose="02000000000000000000" pitchFamily="2" charset="0"/>
            </a:endParaRPr>
          </a:p>
          <a:p>
            <a:pPr marL="0" indent="0">
              <a:buNone/>
            </a:pPr>
            <a:r>
              <a:rPr lang="nl-NL" sz="1600" b="0" i="0" dirty="0">
                <a:effectLst/>
                <a:latin typeface="Roboto" panose="02000000000000000000" pitchFamily="2" charset="0"/>
                <a:ea typeface="Roboto" panose="02000000000000000000" pitchFamily="2" charset="0"/>
                <a:cs typeface="Roboto" panose="02000000000000000000" pitchFamily="2" charset="0"/>
              </a:rPr>
              <a:t>Zo krijgt iedereen altijd dezelfde toegang tot overheidsinformatie en worden we allemaal gelijk behandeld.</a:t>
            </a:r>
            <a:endParaRPr lang="nl-NL" sz="1600" dirty="0">
              <a:latin typeface="Roboto" panose="02000000000000000000" pitchFamily="2" charset="0"/>
              <a:ea typeface="Roboto" panose="02000000000000000000" pitchFamily="2" charset="0"/>
              <a:cs typeface="Roboto" panose="02000000000000000000" pitchFamily="2" charset="0"/>
            </a:endParaRPr>
          </a:p>
        </p:txBody>
      </p:sp>
      <p:pic>
        <p:nvPicPr>
          <p:cNvPr id="5" name="Afbeelding 4">
            <a:extLst>
              <a:ext uri="{FF2B5EF4-FFF2-40B4-BE49-F238E27FC236}">
                <a16:creationId xmlns:a16="http://schemas.microsoft.com/office/drawing/2014/main" id="{DDC4B753-DD19-467F-860A-CB237835D281}"/>
              </a:ext>
              <a:ext uri="{C183D7F6-B498-43B3-948B-1728B52AA6E4}">
                <adec:decorative xmlns:adec="http://schemas.microsoft.com/office/drawing/2017/decorative" val="1"/>
              </a:ext>
            </a:extLst>
          </p:cNvPr>
          <p:cNvPicPr>
            <a:picLocks noChangeAspect="1"/>
          </p:cNvPicPr>
          <p:nvPr/>
        </p:nvPicPr>
        <p:blipFill rotWithShape="1">
          <a:blip r:embed="rId3"/>
          <a:srcRect l="15969" r="21963" b="1"/>
          <a:stretch/>
        </p:blipFill>
        <p:spPr>
          <a:xfrm>
            <a:off x="6096000" y="1"/>
            <a:ext cx="6102825" cy="6858000"/>
          </a:xfrm>
          <a:prstGeom prst="rect">
            <a:avLst/>
          </a:prstGeom>
        </p:spPr>
      </p:pic>
    </p:spTree>
    <p:extLst>
      <p:ext uri="{BB962C8B-B14F-4D97-AF65-F5344CB8AC3E}">
        <p14:creationId xmlns:p14="http://schemas.microsoft.com/office/powerpoint/2010/main" val="2685723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E36A8-99FE-74C7-3170-CE80C9E5E46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66C9703-4E8E-57EF-4CF1-865D0A41DE13}"/>
              </a:ext>
            </a:extLst>
          </p:cNvPr>
          <p:cNvSpPr>
            <a:spLocks noGrp="1"/>
          </p:cNvSpPr>
          <p:nvPr>
            <p:ph type="title"/>
          </p:nvPr>
        </p:nvSpPr>
        <p:spPr>
          <a:xfrm>
            <a:off x="738321" y="1209202"/>
            <a:ext cx="4561811" cy="2495971"/>
          </a:xfrm>
        </p:spPr>
        <p:txBody>
          <a:bodyPr vert="horz" lIns="91440" tIns="45720" rIns="91440" bIns="45720" rtlCol="0" anchor="b">
            <a:normAutofit/>
          </a:bodyPr>
          <a:lstStyle/>
          <a:p>
            <a:pPr algn="ctr"/>
            <a:r>
              <a:rPr lang="en-US" b="1" dirty="0">
                <a:latin typeface="Roboto" panose="02000000000000000000" pitchFamily="2" charset="0"/>
                <a:ea typeface="Roboto" panose="02000000000000000000" pitchFamily="2" charset="0"/>
                <a:cs typeface="Roboto" panose="02000000000000000000" pitchFamily="2" charset="0"/>
              </a:rPr>
              <a:t>Nu al </a:t>
            </a:r>
            <a:r>
              <a:rPr lang="en-US" b="1" dirty="0" err="1">
                <a:latin typeface="Roboto" panose="02000000000000000000" pitchFamily="2" charset="0"/>
                <a:ea typeface="Roboto" panose="02000000000000000000" pitchFamily="2" charset="0"/>
                <a:cs typeface="Roboto" panose="02000000000000000000" pitchFamily="2" charset="0"/>
              </a:rPr>
              <a:t>beter</a:t>
            </a:r>
            <a:r>
              <a:rPr lang="en-US" b="1" dirty="0">
                <a:latin typeface="Roboto" panose="02000000000000000000" pitchFamily="2" charset="0"/>
                <a:ea typeface="Roboto" panose="02000000000000000000" pitchFamily="2" charset="0"/>
                <a:cs typeface="Roboto" panose="02000000000000000000" pitchFamily="2" charset="0"/>
              </a:rPr>
              <a:t> </a:t>
            </a:r>
            <a:r>
              <a:rPr lang="en-US" b="1" dirty="0" err="1">
                <a:latin typeface="Roboto" panose="02000000000000000000" pitchFamily="2" charset="0"/>
                <a:ea typeface="Roboto" panose="02000000000000000000" pitchFamily="2" charset="0"/>
                <a:cs typeface="Roboto" panose="02000000000000000000" pitchFamily="2" charset="0"/>
              </a:rPr>
              <a:t>doen</a:t>
            </a:r>
            <a:r>
              <a:rPr lang="en-US" b="1" dirty="0">
                <a:latin typeface="Roboto" panose="02000000000000000000" pitchFamily="2" charset="0"/>
                <a:ea typeface="Roboto" panose="02000000000000000000" pitchFamily="2" charset="0"/>
                <a:cs typeface="Roboto" panose="02000000000000000000" pitchFamily="2" charset="0"/>
              </a:rPr>
              <a:t> (in Adobe)</a:t>
            </a:r>
          </a:p>
        </p:txBody>
      </p:sp>
      <p:pic>
        <p:nvPicPr>
          <p:cNvPr id="4" name="Picture 5">
            <a:extLst>
              <a:ext uri="{FF2B5EF4-FFF2-40B4-BE49-F238E27FC236}">
                <a16:creationId xmlns:a16="http://schemas.microsoft.com/office/drawing/2014/main" id="{366F1461-C7A6-7674-8F0F-012E504CC727}"/>
              </a:ext>
              <a:ext uri="{C183D7F6-B498-43B3-948B-1728B52AA6E4}">
                <adec:decorative xmlns:adec="http://schemas.microsoft.com/office/drawing/2017/decorative" val="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1687"/>
          <a:stretch/>
        </p:blipFill>
        <p:spPr bwMode="auto">
          <a:xfrm>
            <a:off x="6096001" y="10"/>
            <a:ext cx="6095999" cy="6857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269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8459D-3BA3-84B0-B6B0-6BD481FD8442}"/>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710DF6F6-E8D6-4F08-365C-88CFABF9E926}"/>
              </a:ext>
            </a:extLst>
          </p:cNvPr>
          <p:cNvSpPr>
            <a:spLocks noGrp="1"/>
          </p:cNvSpPr>
          <p:nvPr>
            <p:ph type="title"/>
          </p:nvPr>
        </p:nvSpPr>
        <p:spPr/>
        <p:txBody>
          <a:bodyPr>
            <a:normAutofit/>
          </a:bodyPr>
          <a:lstStyle/>
          <a:p>
            <a:r>
              <a:rPr lang="nl-NL" sz="3200" b="1" dirty="0">
                <a:latin typeface="Roboto" panose="02000000000000000000" pitchFamily="2" charset="0"/>
                <a:ea typeface="Roboto" panose="02000000000000000000" pitchFamily="2" charset="0"/>
                <a:cs typeface="Roboto" panose="02000000000000000000" pitchFamily="2" charset="0"/>
              </a:rPr>
              <a:t>Pdf’s toegankelijker maken met Adobe Acrobat Pro</a:t>
            </a:r>
          </a:p>
        </p:txBody>
      </p:sp>
      <p:sp>
        <p:nvSpPr>
          <p:cNvPr id="2" name="Tijdelijke aanduiding voor inhoud 1">
            <a:extLst>
              <a:ext uri="{FF2B5EF4-FFF2-40B4-BE49-F238E27FC236}">
                <a16:creationId xmlns:a16="http://schemas.microsoft.com/office/drawing/2014/main" id="{3FF4B345-040B-4F5D-0F6C-00EF5516736E}"/>
              </a:ext>
            </a:extLst>
          </p:cNvPr>
          <p:cNvSpPr>
            <a:spLocks noGrp="1"/>
          </p:cNvSpPr>
          <p:nvPr>
            <p:ph sz="half" idx="1"/>
          </p:nvPr>
        </p:nvSpPr>
        <p:spPr/>
        <p:txBody>
          <a:bodyPr/>
          <a:lstStyle/>
          <a:p>
            <a:r>
              <a:rPr lang="nl-NL" dirty="0"/>
              <a:t>Bestand –&gt; Eigenschappen</a:t>
            </a:r>
          </a:p>
          <a:p>
            <a:pPr lvl="1"/>
            <a:r>
              <a:rPr lang="nl-NL" dirty="0"/>
              <a:t>Titel</a:t>
            </a:r>
          </a:p>
          <a:p>
            <a:pPr lvl="1"/>
            <a:r>
              <a:rPr lang="nl-NL" dirty="0" err="1"/>
              <a:t>Tagged</a:t>
            </a:r>
            <a:r>
              <a:rPr lang="nl-NL" dirty="0"/>
              <a:t> PDF / gecodeerde pdf</a:t>
            </a:r>
          </a:p>
          <a:p>
            <a:pPr lvl="1"/>
            <a:r>
              <a:rPr lang="nl-NL" dirty="0"/>
              <a:t>Taal</a:t>
            </a:r>
          </a:p>
        </p:txBody>
      </p:sp>
      <p:pic>
        <p:nvPicPr>
          <p:cNvPr id="5" name="Picture 4" descr="A screenshot of a computer&#10;&#10;AI-generated content may be incorrect.">
            <a:extLst>
              <a:ext uri="{FF2B5EF4-FFF2-40B4-BE49-F238E27FC236}">
                <a16:creationId xmlns:a16="http://schemas.microsoft.com/office/drawing/2014/main" id="{CC204313-6786-A36B-4B9C-4B5D37CE1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255221"/>
            <a:ext cx="5808133" cy="5492146"/>
          </a:xfrm>
          <a:prstGeom prst="rect">
            <a:avLst/>
          </a:prstGeom>
        </p:spPr>
      </p:pic>
      <p:pic>
        <p:nvPicPr>
          <p:cNvPr id="10" name="Content Placeholder 9" descr="A screenshot of a computer&#10;&#10;AI-generated content may be incorrect.">
            <a:extLst>
              <a:ext uri="{FF2B5EF4-FFF2-40B4-BE49-F238E27FC236}">
                <a16:creationId xmlns:a16="http://schemas.microsoft.com/office/drawing/2014/main" id="{3196E2F4-4A03-76F0-6749-E29F57ED2E3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19799" y="1251441"/>
            <a:ext cx="5960533" cy="5703772"/>
          </a:xfrm>
        </p:spPr>
      </p:pic>
    </p:spTree>
    <p:extLst>
      <p:ext uri="{BB962C8B-B14F-4D97-AF65-F5344CB8AC3E}">
        <p14:creationId xmlns:p14="http://schemas.microsoft.com/office/powerpoint/2010/main" val="220204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25E7B-85AA-E92F-FFD2-B1A00295FCA4}"/>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B8EE04E4-D3C8-4EC8-4A0E-185BB1AD8F8C}"/>
              </a:ext>
            </a:extLst>
          </p:cNvPr>
          <p:cNvSpPr>
            <a:spLocks noGrp="1"/>
          </p:cNvSpPr>
          <p:nvPr>
            <p:ph type="title"/>
          </p:nvPr>
        </p:nvSpPr>
        <p:spPr/>
        <p:txBody>
          <a:bodyPr>
            <a:normAutofit/>
          </a:bodyPr>
          <a:lstStyle/>
          <a:p>
            <a:r>
              <a:rPr lang="nl-NL" sz="3200" b="1" dirty="0">
                <a:latin typeface="Roboto" panose="02000000000000000000" pitchFamily="2" charset="0"/>
                <a:ea typeface="Roboto" panose="02000000000000000000" pitchFamily="2" charset="0"/>
                <a:cs typeface="Roboto" panose="02000000000000000000" pitchFamily="2" charset="0"/>
              </a:rPr>
              <a:t>Pdf’s toegankelijker maken met Adobe Acrobat Pro</a:t>
            </a:r>
          </a:p>
        </p:txBody>
      </p:sp>
      <p:sp>
        <p:nvSpPr>
          <p:cNvPr id="2" name="Tijdelijke aanduiding voor inhoud 1">
            <a:extLst>
              <a:ext uri="{FF2B5EF4-FFF2-40B4-BE49-F238E27FC236}">
                <a16:creationId xmlns:a16="http://schemas.microsoft.com/office/drawing/2014/main" id="{86C99BF6-EB14-8293-708B-BEFD3EADD308}"/>
              </a:ext>
            </a:extLst>
          </p:cNvPr>
          <p:cNvSpPr>
            <a:spLocks noGrp="1"/>
          </p:cNvSpPr>
          <p:nvPr>
            <p:ph sz="half" idx="1"/>
          </p:nvPr>
        </p:nvSpPr>
        <p:spPr/>
        <p:txBody>
          <a:bodyPr/>
          <a:lstStyle/>
          <a:p>
            <a:r>
              <a:rPr lang="nl-NL" dirty="0"/>
              <a:t>Alternatieve teksten</a:t>
            </a:r>
          </a:p>
          <a:p>
            <a:r>
              <a:rPr lang="nl-NL" dirty="0"/>
              <a:t>Tags bekijken</a:t>
            </a:r>
          </a:p>
        </p:txBody>
      </p:sp>
      <p:pic>
        <p:nvPicPr>
          <p:cNvPr id="12" name="Picture 11" descr="A screen shot of a computer&#10;&#10;AI-generated content may be incorrect.">
            <a:extLst>
              <a:ext uri="{FF2B5EF4-FFF2-40B4-BE49-F238E27FC236}">
                <a16:creationId xmlns:a16="http://schemas.microsoft.com/office/drawing/2014/main" id="{E2ED82BF-0B52-1552-4262-49C3E997A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6087" y="1825625"/>
            <a:ext cx="6497713" cy="3235892"/>
          </a:xfrm>
          <a:prstGeom prst="rect">
            <a:avLst/>
          </a:prstGeom>
        </p:spPr>
      </p:pic>
      <p:pic>
        <p:nvPicPr>
          <p:cNvPr id="8" name="Content Placeholder 7" descr="A screenshot of a computer&#10;&#10;AI-generated content may be incorrect.">
            <a:extLst>
              <a:ext uri="{FF2B5EF4-FFF2-40B4-BE49-F238E27FC236}">
                <a16:creationId xmlns:a16="http://schemas.microsoft.com/office/drawing/2014/main" id="{E80DA848-8DC4-B65A-892D-D092E30D282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56087" y="1825625"/>
            <a:ext cx="6907426" cy="3626908"/>
          </a:xfrm>
        </p:spPr>
      </p:pic>
      <p:pic>
        <p:nvPicPr>
          <p:cNvPr id="11" name="Picture 10" descr="A screenshot of a computer&#10;&#10;AI-generated content may be incorrect.">
            <a:extLst>
              <a:ext uri="{FF2B5EF4-FFF2-40B4-BE49-F238E27FC236}">
                <a16:creationId xmlns:a16="http://schemas.microsoft.com/office/drawing/2014/main" id="{02DAD232-A82B-52B1-D4E3-AFCB9358DC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8743" y="1529874"/>
            <a:ext cx="7772400" cy="4963001"/>
          </a:xfrm>
          <a:prstGeom prst="rect">
            <a:avLst/>
          </a:prstGeom>
        </p:spPr>
      </p:pic>
      <p:pic>
        <p:nvPicPr>
          <p:cNvPr id="14" name="Picture 13" descr="A screenshot of a computer&#10;&#10;AI-generated content may be incorrect.">
            <a:extLst>
              <a:ext uri="{FF2B5EF4-FFF2-40B4-BE49-F238E27FC236}">
                <a16:creationId xmlns:a16="http://schemas.microsoft.com/office/drawing/2014/main" id="{92304006-E090-35C5-D623-83DAFB21E1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672" y="0"/>
            <a:ext cx="11562656" cy="6641397"/>
          </a:xfrm>
          <a:prstGeom prst="rect">
            <a:avLst/>
          </a:prstGeom>
        </p:spPr>
      </p:pic>
    </p:spTree>
    <p:extLst>
      <p:ext uri="{BB962C8B-B14F-4D97-AF65-F5344CB8AC3E}">
        <p14:creationId xmlns:p14="http://schemas.microsoft.com/office/powerpoint/2010/main" val="118327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D8EEB-7D90-8963-1260-56DCAEF7497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8B5D73C-511E-657C-8588-BD81177431D1}"/>
              </a:ext>
            </a:extLst>
          </p:cNvPr>
          <p:cNvSpPr>
            <a:spLocks noGrp="1"/>
          </p:cNvSpPr>
          <p:nvPr>
            <p:ph type="title"/>
          </p:nvPr>
        </p:nvSpPr>
        <p:spPr>
          <a:xfrm>
            <a:off x="738321" y="1209202"/>
            <a:ext cx="4561811" cy="2495971"/>
          </a:xfrm>
        </p:spPr>
        <p:txBody>
          <a:bodyPr vert="horz" lIns="91440" tIns="45720" rIns="91440" bIns="45720" rtlCol="0" anchor="b">
            <a:normAutofit/>
          </a:bodyPr>
          <a:lstStyle/>
          <a:p>
            <a:pPr algn="ctr"/>
            <a:r>
              <a:rPr lang="en-US" b="1" dirty="0">
                <a:latin typeface="Roboto" panose="02000000000000000000" pitchFamily="2" charset="0"/>
                <a:ea typeface="Roboto" panose="02000000000000000000" pitchFamily="2" charset="0"/>
                <a:cs typeface="Roboto" panose="02000000000000000000" pitchFamily="2" charset="0"/>
              </a:rPr>
              <a:t>Nu al </a:t>
            </a:r>
            <a:r>
              <a:rPr lang="en-US" b="1" dirty="0" err="1">
                <a:latin typeface="Roboto" panose="02000000000000000000" pitchFamily="2" charset="0"/>
                <a:ea typeface="Roboto" panose="02000000000000000000" pitchFamily="2" charset="0"/>
                <a:cs typeface="Roboto" panose="02000000000000000000" pitchFamily="2" charset="0"/>
              </a:rPr>
              <a:t>beter</a:t>
            </a:r>
            <a:r>
              <a:rPr lang="en-US" b="1" dirty="0">
                <a:latin typeface="Roboto" panose="02000000000000000000" pitchFamily="2" charset="0"/>
                <a:ea typeface="Roboto" panose="02000000000000000000" pitchFamily="2" charset="0"/>
                <a:cs typeface="Roboto" panose="02000000000000000000" pitchFamily="2" charset="0"/>
              </a:rPr>
              <a:t> </a:t>
            </a:r>
            <a:r>
              <a:rPr lang="en-US" b="1" dirty="0" err="1">
                <a:latin typeface="Roboto" panose="02000000000000000000" pitchFamily="2" charset="0"/>
                <a:ea typeface="Roboto" panose="02000000000000000000" pitchFamily="2" charset="0"/>
                <a:cs typeface="Roboto" panose="02000000000000000000" pitchFamily="2" charset="0"/>
              </a:rPr>
              <a:t>doen</a:t>
            </a:r>
            <a:r>
              <a:rPr lang="en-US" b="1" dirty="0">
                <a:latin typeface="Roboto" panose="02000000000000000000" pitchFamily="2" charset="0"/>
                <a:ea typeface="Roboto" panose="02000000000000000000" pitchFamily="2" charset="0"/>
                <a:cs typeface="Roboto" panose="02000000000000000000" pitchFamily="2" charset="0"/>
              </a:rPr>
              <a:t> (</a:t>
            </a:r>
            <a:r>
              <a:rPr lang="en-US" b="1" dirty="0" err="1">
                <a:latin typeface="Roboto" panose="02000000000000000000" pitchFamily="2" charset="0"/>
                <a:ea typeface="Roboto" panose="02000000000000000000" pitchFamily="2" charset="0"/>
                <a:cs typeface="Roboto" panose="02000000000000000000" pitchFamily="2" charset="0"/>
              </a:rPr>
              <a:t>overig</a:t>
            </a:r>
            <a:r>
              <a:rPr lang="en-US" b="1" dirty="0">
                <a:latin typeface="Roboto" panose="02000000000000000000" pitchFamily="2" charset="0"/>
                <a:ea typeface="Roboto" panose="02000000000000000000" pitchFamily="2" charset="0"/>
                <a:cs typeface="Roboto" panose="02000000000000000000" pitchFamily="2" charset="0"/>
              </a:rPr>
              <a:t>)</a:t>
            </a:r>
          </a:p>
        </p:txBody>
      </p:sp>
      <p:pic>
        <p:nvPicPr>
          <p:cNvPr id="4" name="Picture 5">
            <a:extLst>
              <a:ext uri="{FF2B5EF4-FFF2-40B4-BE49-F238E27FC236}">
                <a16:creationId xmlns:a16="http://schemas.microsoft.com/office/drawing/2014/main" id="{48F313B4-AD06-3707-DA52-FCF7669F6D4C}"/>
              </a:ext>
              <a:ext uri="{C183D7F6-B498-43B3-948B-1728B52AA6E4}">
                <adec:decorative xmlns:adec="http://schemas.microsoft.com/office/drawing/2017/decorative" val="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1687"/>
          <a:stretch/>
        </p:blipFill>
        <p:spPr bwMode="auto">
          <a:xfrm>
            <a:off x="6096001" y="10"/>
            <a:ext cx="6095999" cy="6857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378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F2C42-E71F-44DA-27E3-F66B28882438}"/>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E5983E30-B7FD-2BD7-16E2-EB24276430CA}"/>
              </a:ext>
            </a:extLst>
          </p:cNvPr>
          <p:cNvSpPr>
            <a:spLocks noGrp="1"/>
          </p:cNvSpPr>
          <p:nvPr>
            <p:ph type="title"/>
          </p:nvPr>
        </p:nvSpPr>
        <p:spPr/>
        <p:txBody>
          <a:bodyPr>
            <a:normAutofit/>
          </a:bodyPr>
          <a:lstStyle/>
          <a:p>
            <a:r>
              <a:rPr lang="nl-NL" sz="3200" b="1" dirty="0">
                <a:latin typeface="Roboto" panose="02000000000000000000" pitchFamily="2" charset="0"/>
                <a:ea typeface="Roboto" panose="02000000000000000000" pitchFamily="2" charset="0"/>
                <a:cs typeface="Roboto" panose="02000000000000000000" pitchFamily="2" charset="0"/>
              </a:rPr>
              <a:t>Pas digitale toegankelijkheid overal toe</a:t>
            </a:r>
          </a:p>
        </p:txBody>
      </p:sp>
      <p:sp>
        <p:nvSpPr>
          <p:cNvPr id="2" name="Tijdelijke aanduiding voor inhoud 1">
            <a:extLst>
              <a:ext uri="{FF2B5EF4-FFF2-40B4-BE49-F238E27FC236}">
                <a16:creationId xmlns:a16="http://schemas.microsoft.com/office/drawing/2014/main" id="{E4E98D38-F610-FA9A-FF5C-F449FEE23F70}"/>
              </a:ext>
            </a:extLst>
          </p:cNvPr>
          <p:cNvSpPr>
            <a:spLocks noGrp="1"/>
          </p:cNvSpPr>
          <p:nvPr>
            <p:ph sz="half" idx="1"/>
          </p:nvPr>
        </p:nvSpPr>
        <p:spPr/>
        <p:txBody>
          <a:bodyPr/>
          <a:lstStyle/>
          <a:p>
            <a:r>
              <a:rPr lang="nl-NL" dirty="0"/>
              <a:t>Bij afbeeldingen op </a:t>
            </a:r>
            <a:r>
              <a:rPr lang="nl-NL" dirty="0" err="1"/>
              <a:t>social</a:t>
            </a:r>
            <a:r>
              <a:rPr lang="nl-NL" dirty="0"/>
              <a:t> media</a:t>
            </a:r>
          </a:p>
          <a:p>
            <a:r>
              <a:rPr lang="nl-NL" dirty="0"/>
              <a:t>Bij digitale nieuwsbrieven</a:t>
            </a:r>
          </a:p>
          <a:p>
            <a:r>
              <a:rPr lang="nl-NL" dirty="0"/>
              <a:t>Bij video’s en podcasts</a:t>
            </a:r>
          </a:p>
          <a:p>
            <a:r>
              <a:rPr lang="nl-NL" dirty="0"/>
              <a:t>Etc. etc.</a:t>
            </a:r>
          </a:p>
        </p:txBody>
      </p:sp>
      <p:sp>
        <p:nvSpPr>
          <p:cNvPr id="6" name="Content Placeholder 5">
            <a:extLst>
              <a:ext uri="{FF2B5EF4-FFF2-40B4-BE49-F238E27FC236}">
                <a16:creationId xmlns:a16="http://schemas.microsoft.com/office/drawing/2014/main" id="{CD610782-AB44-2B50-B927-7B6D27C4DC9D}"/>
              </a:ext>
            </a:extLst>
          </p:cNvPr>
          <p:cNvSpPr>
            <a:spLocks noGrp="1"/>
          </p:cNvSpPr>
          <p:nvPr>
            <p:ph sz="half" idx="2"/>
          </p:nvPr>
        </p:nvSpPr>
        <p:spPr/>
        <p:txBody>
          <a:bodyPr/>
          <a:lstStyle/>
          <a:p>
            <a:endParaRPr lang="en-NL" dirty="0"/>
          </a:p>
        </p:txBody>
      </p:sp>
      <p:pic>
        <p:nvPicPr>
          <p:cNvPr id="1026" name="Picture 2" descr="How to Make Social Media Accessible: 5 Alt Text Best Practices">
            <a:extLst>
              <a:ext uri="{FF2B5EF4-FFF2-40B4-BE49-F238E27FC236}">
                <a16:creationId xmlns:a16="http://schemas.microsoft.com/office/drawing/2014/main" id="{4935D90C-97D7-7EE8-9E80-A2AE7EAC8D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6628" y="1470212"/>
            <a:ext cx="5225655" cy="5387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29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7E4F4C7-4F3C-89EE-0909-608CA876E10B}"/>
              </a:ext>
            </a:extLst>
          </p:cNvPr>
          <p:cNvSpPr>
            <a:spLocks noGrp="1"/>
          </p:cNvSpPr>
          <p:nvPr>
            <p:ph type="title"/>
          </p:nvPr>
        </p:nvSpPr>
        <p:spPr/>
        <p:txBody>
          <a:bodyPr/>
          <a:lstStyle/>
          <a:p>
            <a:r>
              <a:rPr lang="nl-NL" b="1" dirty="0">
                <a:latin typeface="Roboto" panose="02000000000000000000" pitchFamily="2" charset="0"/>
                <a:ea typeface="Roboto" panose="02000000000000000000" pitchFamily="2" charset="0"/>
                <a:cs typeface="Roboto" panose="02000000000000000000" pitchFamily="2" charset="0"/>
              </a:rPr>
              <a:t>En nog meer</a:t>
            </a:r>
          </a:p>
        </p:txBody>
      </p:sp>
      <p:sp>
        <p:nvSpPr>
          <p:cNvPr id="4" name="Tijdelijke aanduiding voor inhoud 3">
            <a:extLst>
              <a:ext uri="{FF2B5EF4-FFF2-40B4-BE49-F238E27FC236}">
                <a16:creationId xmlns:a16="http://schemas.microsoft.com/office/drawing/2014/main" id="{A4774636-F58C-EEF0-9B82-C64F5130D93F}"/>
              </a:ext>
            </a:extLst>
          </p:cNvPr>
          <p:cNvSpPr>
            <a:spLocks noGrp="1"/>
          </p:cNvSpPr>
          <p:nvPr>
            <p:ph idx="1"/>
          </p:nvPr>
        </p:nvSpPr>
        <p:spPr/>
        <p:txBody>
          <a:bodyPr>
            <a:normAutofit/>
          </a:bodyPr>
          <a:lstStyle/>
          <a:p>
            <a:pPr marL="339368" indent="-339368"/>
            <a:r>
              <a:rPr lang="nl-NL" sz="2400" dirty="0">
                <a:latin typeface="Roboto" panose="02000000000000000000" pitchFamily="2" charset="0"/>
                <a:ea typeface="Roboto" panose="02000000000000000000" pitchFamily="2" charset="0"/>
                <a:cs typeface="Roboto" panose="02000000000000000000" pitchFamily="2" charset="0"/>
              </a:rPr>
              <a:t>Maak Word documenten toegankelijk</a:t>
            </a:r>
          </a:p>
          <a:p>
            <a:pPr marL="791859" lvl="1" indent="-339368"/>
            <a:r>
              <a:rPr lang="nl-NL" sz="2000" u="sng" dirty="0">
                <a:latin typeface="Roboto" panose="02000000000000000000" pitchFamily="2" charset="0"/>
                <a:ea typeface="Roboto" panose="02000000000000000000" pitchFamily="2" charset="0"/>
                <a:cs typeface="Roboto" panose="02000000000000000000" pitchFamily="2" charset="0"/>
                <a:hlinkClick r:id="rId3"/>
              </a:rPr>
              <a:t>https://join.accessy.club/trainingen</a:t>
            </a:r>
            <a:r>
              <a:rPr lang="nl-NL" sz="2000" u="sng" dirty="0">
                <a:latin typeface="Roboto" panose="02000000000000000000" pitchFamily="2" charset="0"/>
                <a:ea typeface="Roboto" panose="02000000000000000000" pitchFamily="2" charset="0"/>
                <a:cs typeface="Roboto" panose="02000000000000000000" pitchFamily="2" charset="0"/>
              </a:rPr>
              <a:t> </a:t>
            </a:r>
          </a:p>
          <a:p>
            <a:pPr marL="334659" indent="-339368"/>
            <a:r>
              <a:rPr lang="nl-NL" sz="2400" dirty="0">
                <a:latin typeface="Roboto" panose="02000000000000000000" pitchFamily="2" charset="0"/>
                <a:ea typeface="Roboto" panose="02000000000000000000" pitchFamily="2" charset="0"/>
                <a:cs typeface="Roboto" panose="02000000000000000000" pitchFamily="2" charset="0"/>
              </a:rPr>
              <a:t>Controleer pdf-documenten op toegankelijkheid via:</a:t>
            </a:r>
          </a:p>
          <a:p>
            <a:pPr marL="791859" lvl="1" indent="-339368"/>
            <a:r>
              <a:rPr lang="nl-NL" sz="2000" dirty="0">
                <a:latin typeface="Roboto" panose="02000000000000000000" pitchFamily="2" charset="0"/>
                <a:ea typeface="Roboto" panose="02000000000000000000" pitchFamily="2" charset="0"/>
                <a:cs typeface="Roboto" panose="02000000000000000000" pitchFamily="2" charset="0"/>
                <a:hlinkClick r:id="rId4"/>
              </a:rPr>
              <a:t>www.pdfchecker.nl</a:t>
            </a:r>
            <a:r>
              <a:rPr lang="nl-NL" sz="2000" dirty="0">
                <a:latin typeface="Roboto" panose="02000000000000000000" pitchFamily="2" charset="0"/>
                <a:ea typeface="Roboto" panose="02000000000000000000" pitchFamily="2" charset="0"/>
                <a:cs typeface="Roboto" panose="02000000000000000000" pitchFamily="2" charset="0"/>
              </a:rPr>
              <a:t> of</a:t>
            </a:r>
          </a:p>
          <a:p>
            <a:pPr marL="791859" lvl="1" indent="-339368"/>
            <a:r>
              <a:rPr lang="en-US" sz="2000" dirty="0">
                <a:latin typeface="Roboto" panose="02000000000000000000" pitchFamily="2" charset="0"/>
                <a:ea typeface="Roboto" panose="02000000000000000000" pitchFamily="2" charset="0"/>
                <a:cs typeface="Roboto" panose="02000000000000000000" pitchFamily="2" charset="0"/>
                <a:hlinkClick r:id="rId5"/>
              </a:rPr>
              <a:t>Download PAC 2021 - PDF/UA Foundation (</a:t>
            </a:r>
            <a:r>
              <a:rPr lang="en-US" sz="2000" dirty="0" err="1">
                <a:latin typeface="Roboto" panose="02000000000000000000" pitchFamily="2" charset="0"/>
                <a:ea typeface="Roboto" panose="02000000000000000000" pitchFamily="2" charset="0"/>
                <a:cs typeface="Roboto" panose="02000000000000000000" pitchFamily="2" charset="0"/>
                <a:hlinkClick r:id="rId5"/>
              </a:rPr>
              <a:t>pdfua.foundation</a:t>
            </a:r>
            <a:r>
              <a:rPr lang="en-US" sz="2000" dirty="0">
                <a:latin typeface="Roboto" panose="02000000000000000000" pitchFamily="2" charset="0"/>
                <a:ea typeface="Roboto" panose="02000000000000000000" pitchFamily="2" charset="0"/>
                <a:cs typeface="Roboto" panose="02000000000000000000" pitchFamily="2" charset="0"/>
                <a:hlinkClick r:id="rId5"/>
              </a:rPr>
              <a:t>)</a:t>
            </a:r>
            <a:endParaRPr lang="nl-NL" sz="2000" dirty="0">
              <a:latin typeface="Roboto" panose="02000000000000000000" pitchFamily="2" charset="0"/>
              <a:ea typeface="Roboto" panose="02000000000000000000" pitchFamily="2" charset="0"/>
              <a:cs typeface="Roboto" panose="02000000000000000000" pitchFamily="2" charset="0"/>
            </a:endParaRPr>
          </a:p>
          <a:p>
            <a:pPr marL="339368" indent="-339368"/>
            <a:r>
              <a:rPr lang="nl-NL" sz="2400" dirty="0">
                <a:latin typeface="Roboto" panose="02000000000000000000" pitchFamily="2" charset="0"/>
                <a:ea typeface="Roboto" panose="02000000000000000000" pitchFamily="2" charset="0"/>
                <a:cs typeface="Roboto" panose="02000000000000000000" pitchFamily="2" charset="0"/>
              </a:rPr>
              <a:t>Koop websites, video’s, </a:t>
            </a:r>
            <a:r>
              <a:rPr lang="nl-NL" sz="2400" dirty="0" err="1">
                <a:latin typeface="Roboto" panose="02000000000000000000" pitchFamily="2" charset="0"/>
                <a:ea typeface="Roboto" panose="02000000000000000000" pitchFamily="2" charset="0"/>
                <a:cs typeface="Roboto" panose="02000000000000000000" pitchFamily="2" charset="0"/>
              </a:rPr>
              <a:t>infographics</a:t>
            </a:r>
            <a:r>
              <a:rPr lang="nl-NL" sz="2400" dirty="0">
                <a:latin typeface="Roboto" panose="02000000000000000000" pitchFamily="2" charset="0"/>
                <a:ea typeface="Roboto" panose="02000000000000000000" pitchFamily="2" charset="0"/>
                <a:cs typeface="Roboto" panose="02000000000000000000" pitchFamily="2" charset="0"/>
              </a:rPr>
              <a:t>, visie- en beleidstukken digitaal toegankelijk in: </a:t>
            </a:r>
          </a:p>
          <a:p>
            <a:pPr marL="791859" lvl="1" indent="-339368"/>
            <a:r>
              <a:rPr lang="nl-NL" sz="1800" dirty="0">
                <a:latin typeface="Roboto" panose="02000000000000000000" pitchFamily="2" charset="0"/>
                <a:ea typeface="Roboto" panose="02000000000000000000" pitchFamily="2" charset="0"/>
                <a:cs typeface="Roboto" panose="02000000000000000000" pitchFamily="2" charset="0"/>
                <a:hlinkClick r:id="rId6"/>
              </a:rPr>
              <a:t>Hoofdstuk 6 van gemeentelijke ICT-kwaliteitsnormen (vng.nl)</a:t>
            </a:r>
            <a:r>
              <a:rPr lang="nl-NL" sz="1800" dirty="0">
                <a:latin typeface="Roboto" panose="02000000000000000000" pitchFamily="2" charset="0"/>
                <a:ea typeface="Roboto" panose="02000000000000000000" pitchFamily="2" charset="0"/>
                <a:cs typeface="Roboto" panose="02000000000000000000" pitchFamily="2" charset="0"/>
              </a:rPr>
              <a:t> of via</a:t>
            </a:r>
          </a:p>
          <a:p>
            <a:pPr marL="791859" lvl="1" indent="-339368"/>
            <a:r>
              <a:rPr lang="nl-NL" sz="1800" dirty="0">
                <a:latin typeface="Roboto" panose="02000000000000000000" pitchFamily="2" charset="0"/>
                <a:ea typeface="Roboto" panose="02000000000000000000" pitchFamily="2" charset="0"/>
                <a:cs typeface="Roboto" panose="02000000000000000000" pitchFamily="2" charset="0"/>
                <a:hlinkClick r:id="rId7"/>
              </a:rPr>
              <a:t>Forum Standaardisatie (EN 301 549 met WCAG 2.1)</a:t>
            </a:r>
            <a:endParaRPr lang="nl-NL" sz="1800" dirty="0">
              <a:latin typeface="Roboto" panose="02000000000000000000" pitchFamily="2" charset="0"/>
              <a:ea typeface="Roboto" panose="02000000000000000000" pitchFamily="2" charset="0"/>
              <a:cs typeface="Roboto" panose="02000000000000000000" pitchFamily="2" charset="0"/>
            </a:endParaRPr>
          </a:p>
          <a:p>
            <a:pPr marL="334659" indent="-339368"/>
            <a:r>
              <a:rPr lang="nl-NL" sz="2200" dirty="0">
                <a:latin typeface="Roboto" panose="02000000000000000000" pitchFamily="2" charset="0"/>
                <a:ea typeface="Roboto" panose="02000000000000000000" pitchFamily="2" charset="0"/>
                <a:cs typeface="Roboto" panose="02000000000000000000" pitchFamily="2" charset="0"/>
              </a:rPr>
              <a:t>Meer trainingen via </a:t>
            </a:r>
            <a:r>
              <a:rPr lang="nl-NL" sz="2200" dirty="0" err="1">
                <a:latin typeface="Roboto" panose="02000000000000000000" pitchFamily="2" charset="0"/>
                <a:ea typeface="Roboto" panose="02000000000000000000" pitchFamily="2" charset="0"/>
                <a:cs typeface="Roboto" panose="02000000000000000000" pitchFamily="2" charset="0"/>
              </a:rPr>
              <a:t>Accessy</a:t>
            </a:r>
            <a:endParaRPr lang="nl-NL" sz="2200" dirty="0">
              <a:latin typeface="Roboto" panose="02000000000000000000" pitchFamily="2" charset="0"/>
              <a:ea typeface="Roboto" panose="02000000000000000000" pitchFamily="2" charset="0"/>
              <a:cs typeface="Roboto" panose="02000000000000000000" pitchFamily="2" charset="0"/>
            </a:endParaRPr>
          </a:p>
          <a:p>
            <a:pPr marL="791859" lvl="1" indent="-339368"/>
            <a:r>
              <a:rPr lang="nl-NL" sz="1800" dirty="0">
                <a:latin typeface="Roboto" panose="02000000000000000000" pitchFamily="2" charset="0"/>
                <a:ea typeface="Roboto" panose="02000000000000000000" pitchFamily="2" charset="0"/>
                <a:cs typeface="Roboto" panose="02000000000000000000" pitchFamily="2" charset="0"/>
                <a:hlinkClick r:id="rId3"/>
              </a:rPr>
              <a:t>Trainingen</a:t>
            </a:r>
            <a:endParaRPr lang="nl-NL" sz="18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523872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259A25E-8A81-7210-2A4C-5AFF863B4A91}"/>
              </a:ext>
            </a:extLst>
          </p:cNvPr>
          <p:cNvSpPr>
            <a:spLocks noGrp="1"/>
          </p:cNvSpPr>
          <p:nvPr>
            <p:ph type="title"/>
          </p:nvPr>
        </p:nvSpPr>
        <p:spPr>
          <a:xfrm>
            <a:off x="180940" y="2090597"/>
            <a:ext cx="5738847" cy="2807974"/>
          </a:xfrm>
        </p:spPr>
        <p:txBody>
          <a:bodyPr vert="horz" lIns="91440" tIns="45720" rIns="91440" bIns="45720" rtlCol="0" anchor="b">
            <a:normAutofit fontScale="90000"/>
          </a:bodyPr>
          <a:lstStyle/>
          <a:p>
            <a:br>
              <a:rPr lang="nl-NL" sz="4000" b="1" dirty="0">
                <a:latin typeface="Roboto" panose="02000000000000000000" pitchFamily="2" charset="0"/>
                <a:ea typeface="Roboto" panose="02000000000000000000" pitchFamily="2" charset="0"/>
                <a:cs typeface="Roboto" panose="02000000000000000000" pitchFamily="2" charset="0"/>
              </a:rPr>
            </a:br>
            <a:br>
              <a:rPr lang="nl-NL" sz="4000" b="1" dirty="0">
                <a:latin typeface="Roboto" panose="02000000000000000000" pitchFamily="2" charset="0"/>
                <a:ea typeface="Roboto" panose="02000000000000000000" pitchFamily="2" charset="0"/>
                <a:cs typeface="Roboto" panose="02000000000000000000" pitchFamily="2" charset="0"/>
              </a:rPr>
            </a:br>
            <a:br>
              <a:rPr lang="nl-NL" sz="4000" b="1" dirty="0">
                <a:latin typeface="Roboto" panose="02000000000000000000" pitchFamily="2" charset="0"/>
                <a:ea typeface="Roboto" panose="02000000000000000000" pitchFamily="2" charset="0"/>
                <a:cs typeface="Roboto" panose="02000000000000000000" pitchFamily="2" charset="0"/>
              </a:rPr>
            </a:br>
            <a:r>
              <a:rPr lang="nl-NL" sz="4000" b="1" dirty="0">
                <a:latin typeface="Roboto" panose="02000000000000000000" pitchFamily="2" charset="0"/>
                <a:ea typeface="Roboto" panose="02000000000000000000" pitchFamily="2" charset="0"/>
                <a:cs typeface="Roboto" panose="02000000000000000000" pitchFamily="2" charset="0"/>
              </a:rPr>
              <a:t>Vragen?</a:t>
            </a:r>
            <a:br>
              <a:rPr lang="nl-NL" sz="4000" b="1" dirty="0">
                <a:latin typeface="Roboto" panose="02000000000000000000" pitchFamily="2" charset="0"/>
                <a:ea typeface="Roboto" panose="02000000000000000000" pitchFamily="2" charset="0"/>
                <a:cs typeface="Roboto" panose="02000000000000000000" pitchFamily="2" charset="0"/>
              </a:rPr>
            </a:br>
            <a:br>
              <a:rPr lang="nl-NL" sz="4000" b="1" dirty="0">
                <a:latin typeface="Roboto" panose="02000000000000000000" pitchFamily="2" charset="0"/>
                <a:ea typeface="Roboto" panose="02000000000000000000" pitchFamily="2" charset="0"/>
                <a:cs typeface="Roboto" panose="02000000000000000000" pitchFamily="2" charset="0"/>
              </a:rPr>
            </a:br>
            <a:r>
              <a:rPr lang="nl-NL" sz="4000" b="1" dirty="0">
                <a:latin typeface="Roboto" panose="02000000000000000000" pitchFamily="2" charset="0"/>
                <a:ea typeface="Roboto" panose="02000000000000000000" pitchFamily="2" charset="0"/>
                <a:cs typeface="Roboto" panose="02000000000000000000" pitchFamily="2" charset="0"/>
              </a:rPr>
              <a:t> </a:t>
            </a:r>
            <a:br>
              <a:rPr lang="nl-NL" sz="4000" b="1" dirty="0">
                <a:latin typeface="Roboto" panose="02000000000000000000" pitchFamily="2" charset="0"/>
                <a:ea typeface="Roboto" panose="02000000000000000000" pitchFamily="2" charset="0"/>
                <a:cs typeface="Roboto" panose="02000000000000000000" pitchFamily="2" charset="0"/>
              </a:rPr>
            </a:br>
            <a:r>
              <a:rPr lang="nl-NL" sz="2200" b="1" dirty="0">
                <a:latin typeface="Roboto" panose="02000000000000000000" pitchFamily="2" charset="0"/>
                <a:ea typeface="Roboto" panose="02000000000000000000" pitchFamily="2" charset="0"/>
                <a:cs typeface="Roboto" panose="02000000000000000000" pitchFamily="2" charset="0"/>
              </a:rPr>
              <a:t>Stel ze nu, op de community of tijdens het maandelijkse vragen(v)uur.</a:t>
            </a:r>
          </a:p>
        </p:txBody>
      </p:sp>
      <p:pic>
        <p:nvPicPr>
          <p:cNvPr id="5" name="Picture 5">
            <a:extLst>
              <a:ext uri="{FF2B5EF4-FFF2-40B4-BE49-F238E27FC236}">
                <a16:creationId xmlns:a16="http://schemas.microsoft.com/office/drawing/2014/main" id="{1CA91280-757D-C18B-38D7-671853B1ECB1}"/>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688"/>
          <a:stretch/>
        </p:blipFill>
        <p:spPr bwMode="auto">
          <a:xfrm>
            <a:off x="6096001" y="10"/>
            <a:ext cx="6095999" cy="68579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Accessy">
            <a:extLst>
              <a:ext uri="{FF2B5EF4-FFF2-40B4-BE49-F238E27FC236}">
                <a16:creationId xmlns:a16="http://schemas.microsoft.com/office/drawing/2014/main" id="{CFF92A51-A68B-704E-F836-714FF0681542}"/>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142" y="607342"/>
            <a:ext cx="2656800" cy="499811"/>
          </a:xfrm>
          <a:prstGeom prst="rect">
            <a:avLst/>
          </a:prstGeom>
          <a:noFill/>
          <a:extLst>
            <a:ext uri="{909E8E84-426E-40DD-AFC4-6F175D3DCCD1}">
              <a14:hiddenFill xmlns:a14="http://schemas.microsoft.com/office/drawing/2010/main">
                <a:solidFill>
                  <a:srgbClr val="FFFFFF"/>
                </a:solidFill>
              </a14:hiddenFill>
            </a:ext>
          </a:extLst>
        </p:spPr>
      </p:pic>
      <p:sp>
        <p:nvSpPr>
          <p:cNvPr id="3" name="Titel 3">
            <a:extLst>
              <a:ext uri="{FF2B5EF4-FFF2-40B4-BE49-F238E27FC236}">
                <a16:creationId xmlns:a16="http://schemas.microsoft.com/office/drawing/2014/main" id="{ECFE109C-5756-BBED-540D-33168AF53B59}"/>
              </a:ext>
            </a:extLst>
          </p:cNvPr>
          <p:cNvSpPr txBox="1">
            <a:spLocks/>
          </p:cNvSpPr>
          <p:nvPr/>
        </p:nvSpPr>
        <p:spPr>
          <a:xfrm>
            <a:off x="178881" y="3197213"/>
            <a:ext cx="5742661" cy="33401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1800" dirty="0">
                <a:latin typeface="Roboto" panose="02000000000000000000" pitchFamily="2" charset="0"/>
                <a:ea typeface="Roboto" panose="02000000000000000000" pitchFamily="2" charset="0"/>
                <a:cs typeface="Roboto" panose="02000000000000000000" pitchFamily="2" charset="0"/>
              </a:rPr>
              <a:t>Vincent van Brakel</a:t>
            </a:r>
          </a:p>
          <a:p>
            <a:r>
              <a:rPr lang="nl-NL" sz="1800" dirty="0">
                <a:latin typeface="Roboto" panose="02000000000000000000" pitchFamily="2" charset="0"/>
                <a:ea typeface="Roboto" panose="02000000000000000000" pitchFamily="2" charset="0"/>
                <a:cs typeface="Roboto" panose="02000000000000000000" pitchFamily="2" charset="0"/>
                <a:hlinkClick r:id="rId4"/>
              </a:rPr>
              <a:t>Community: https://join.accessy.club</a:t>
            </a:r>
            <a:endParaRPr lang="nl-NL" sz="18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814659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73587E-9686-074B-4D9E-467B19B50714}"/>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F1EC209C-1898-AA7C-AE44-A485D81633E3}"/>
              </a:ext>
            </a:extLst>
          </p:cNvPr>
          <p:cNvSpPr>
            <a:spLocks noGrp="1"/>
          </p:cNvSpPr>
          <p:nvPr>
            <p:ph type="title"/>
          </p:nvPr>
        </p:nvSpPr>
        <p:spPr>
          <a:xfrm>
            <a:off x="761803" y="350196"/>
            <a:ext cx="6214730" cy="1624520"/>
          </a:xfrm>
        </p:spPr>
        <p:txBody>
          <a:bodyPr anchor="ctr">
            <a:normAutofit/>
          </a:bodyPr>
          <a:lstStyle/>
          <a:p>
            <a:r>
              <a:rPr lang="nl-NL" sz="4000" b="1" dirty="0">
                <a:latin typeface="Roboto" panose="02000000000000000000" pitchFamily="2" charset="0"/>
                <a:ea typeface="Roboto" panose="02000000000000000000" pitchFamily="2" charset="0"/>
                <a:cs typeface="Roboto" panose="02000000000000000000" pitchFamily="2" charset="0"/>
              </a:rPr>
              <a:t>Toegankelijkheidstools</a:t>
            </a:r>
          </a:p>
        </p:txBody>
      </p:sp>
      <p:sp>
        <p:nvSpPr>
          <p:cNvPr id="2" name="Tijdelijke aanduiding voor inhoud 2">
            <a:extLst>
              <a:ext uri="{FF2B5EF4-FFF2-40B4-BE49-F238E27FC236}">
                <a16:creationId xmlns:a16="http://schemas.microsoft.com/office/drawing/2014/main" id="{0ED9BD64-F9FA-C48F-E5B2-E935BC8BE365}"/>
              </a:ext>
            </a:extLst>
          </p:cNvPr>
          <p:cNvSpPr txBox="1">
            <a:spLocks/>
          </p:cNvSpPr>
          <p:nvPr/>
        </p:nvSpPr>
        <p:spPr>
          <a:xfrm>
            <a:off x="761803" y="1745652"/>
            <a:ext cx="4619621" cy="39571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dirty="0">
                <a:latin typeface="Roboto" panose="02000000000000000000" pitchFamily="2" charset="0"/>
                <a:ea typeface="Roboto" panose="02000000000000000000" pitchFamily="2" charset="0"/>
                <a:cs typeface="Roboto" panose="02000000000000000000" pitchFamily="2" charset="0"/>
              </a:rPr>
              <a:t>Schermlezers</a:t>
            </a:r>
          </a:p>
          <a:p>
            <a:r>
              <a:rPr lang="nl-NL" sz="2400" dirty="0">
                <a:latin typeface="Roboto" panose="02000000000000000000" pitchFamily="2" charset="0"/>
                <a:ea typeface="Roboto" panose="02000000000000000000" pitchFamily="2" charset="0"/>
                <a:cs typeface="Roboto" panose="02000000000000000000" pitchFamily="2" charset="0"/>
              </a:rPr>
              <a:t>Toetsenbordnavigatie</a:t>
            </a:r>
          </a:p>
          <a:p>
            <a:r>
              <a:rPr lang="nl-NL" sz="2400" dirty="0">
                <a:latin typeface="Roboto" panose="02000000000000000000" pitchFamily="2" charset="0"/>
                <a:ea typeface="Roboto" panose="02000000000000000000" pitchFamily="2" charset="0"/>
                <a:cs typeface="Roboto" panose="02000000000000000000" pitchFamily="2" charset="0"/>
              </a:rPr>
              <a:t>Real time ondertiteling</a:t>
            </a:r>
          </a:p>
          <a:p>
            <a:r>
              <a:rPr lang="nl-NL" sz="2400" dirty="0" err="1">
                <a:latin typeface="Roboto" panose="02000000000000000000" pitchFamily="2" charset="0"/>
                <a:ea typeface="Roboto" panose="02000000000000000000" pitchFamily="2" charset="0"/>
                <a:cs typeface="Roboto" panose="02000000000000000000" pitchFamily="2" charset="0"/>
              </a:rPr>
              <a:t>Spraakgestuurde</a:t>
            </a:r>
            <a:r>
              <a:rPr lang="nl-NL" sz="2400" dirty="0">
                <a:latin typeface="Roboto" panose="02000000000000000000" pitchFamily="2" charset="0"/>
                <a:ea typeface="Roboto" panose="02000000000000000000" pitchFamily="2" charset="0"/>
                <a:cs typeface="Roboto" panose="02000000000000000000" pitchFamily="2" charset="0"/>
              </a:rPr>
              <a:t> besturing</a:t>
            </a:r>
          </a:p>
          <a:p>
            <a:r>
              <a:rPr lang="nl-NL" sz="2400" dirty="0">
                <a:latin typeface="Roboto" panose="02000000000000000000" pitchFamily="2" charset="0"/>
                <a:ea typeface="Roboto" panose="02000000000000000000" pitchFamily="2" charset="0"/>
                <a:cs typeface="Roboto" panose="02000000000000000000" pitchFamily="2" charset="0"/>
              </a:rPr>
              <a:t>Braille leesregel</a:t>
            </a:r>
          </a:p>
          <a:p>
            <a:r>
              <a:rPr lang="nl-NL" sz="2400" dirty="0">
                <a:latin typeface="Roboto" panose="02000000000000000000" pitchFamily="2" charset="0"/>
                <a:ea typeface="Roboto" panose="02000000000000000000" pitchFamily="2" charset="0"/>
                <a:cs typeface="Roboto" panose="02000000000000000000" pitchFamily="2" charset="0"/>
              </a:rPr>
              <a:t>Dark modus</a:t>
            </a:r>
          </a:p>
          <a:p>
            <a:r>
              <a:rPr lang="nl-NL" sz="2400" dirty="0">
                <a:latin typeface="Roboto" panose="02000000000000000000" pitchFamily="2" charset="0"/>
                <a:ea typeface="Roboto" panose="02000000000000000000" pitchFamily="2" charset="0"/>
                <a:cs typeface="Roboto" panose="02000000000000000000" pitchFamily="2" charset="0"/>
              </a:rPr>
              <a:t>Hogere contrastweergave</a:t>
            </a:r>
          </a:p>
          <a:p>
            <a:r>
              <a:rPr lang="nl-NL" sz="2400" dirty="0">
                <a:latin typeface="Roboto" panose="02000000000000000000" pitchFamily="2" charset="0"/>
                <a:ea typeface="Roboto" panose="02000000000000000000" pitchFamily="2" charset="0"/>
                <a:cs typeface="Roboto" panose="02000000000000000000" pitchFamily="2" charset="0"/>
              </a:rPr>
              <a:t>Vergrootte tekst</a:t>
            </a:r>
          </a:p>
        </p:txBody>
      </p:sp>
      <p:pic>
        <p:nvPicPr>
          <p:cNvPr id="8" name="Picture 5">
            <a:extLst>
              <a:ext uri="{FF2B5EF4-FFF2-40B4-BE49-F238E27FC236}">
                <a16:creationId xmlns:a16="http://schemas.microsoft.com/office/drawing/2014/main" id="{BE1F42E6-DB87-94BB-C603-7F9964B631B8}"/>
              </a:ext>
              <a:ext uri="{C183D7F6-B498-43B3-948B-1728B52AA6E4}">
                <adec:decorative xmlns:adec="http://schemas.microsoft.com/office/drawing/2017/decorative" val="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1687"/>
          <a:stretch/>
        </p:blipFill>
        <p:spPr bwMode="auto">
          <a:xfrm>
            <a:off x="6810577" y="0"/>
            <a:ext cx="5381423" cy="68580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erson reading a book with garmentille text&#10;&#10;AI-generated content may be incorrect.">
            <a:extLst>
              <a:ext uri="{FF2B5EF4-FFF2-40B4-BE49-F238E27FC236}">
                <a16:creationId xmlns:a16="http://schemas.microsoft.com/office/drawing/2014/main" id="{CD4541FC-E13B-0275-62CA-17F75107F9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5288" y="0"/>
            <a:ext cx="4572000" cy="6858000"/>
          </a:xfrm>
          <a:prstGeom prst="rect">
            <a:avLst/>
          </a:prstGeom>
        </p:spPr>
      </p:pic>
    </p:spTree>
    <p:extLst>
      <p:ext uri="{BB962C8B-B14F-4D97-AF65-F5344CB8AC3E}">
        <p14:creationId xmlns:p14="http://schemas.microsoft.com/office/powerpoint/2010/main" val="392222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F3DE23-AC55-EECB-8500-365AF1D3F1A6}"/>
              </a:ext>
            </a:extLst>
          </p:cNvPr>
          <p:cNvSpPr>
            <a:spLocks noGrp="1"/>
          </p:cNvSpPr>
          <p:nvPr>
            <p:ph type="title"/>
          </p:nvPr>
        </p:nvSpPr>
        <p:spPr>
          <a:xfrm>
            <a:off x="599870" y="0"/>
            <a:ext cx="9795637" cy="1104857"/>
          </a:xfrm>
        </p:spPr>
        <p:txBody>
          <a:bodyPr vert="horz" lIns="91440" tIns="45720" rIns="91440" bIns="45720" rtlCol="0" anchor="b">
            <a:normAutofit/>
          </a:bodyPr>
          <a:lstStyle/>
          <a:p>
            <a:r>
              <a:rPr lang="en-US" sz="3600" b="1" dirty="0">
                <a:latin typeface="Roboto" panose="02000000000000000000" pitchFamily="2" charset="0"/>
                <a:ea typeface="Roboto" panose="02000000000000000000" pitchFamily="2" charset="0"/>
                <a:cs typeface="Roboto" panose="02000000000000000000" pitchFamily="2" charset="0"/>
              </a:rPr>
              <a:t>Het pdf-</a:t>
            </a:r>
            <a:r>
              <a:rPr lang="en-US" sz="3600" b="1" dirty="0" err="1">
                <a:latin typeface="Roboto" panose="02000000000000000000" pitchFamily="2" charset="0"/>
                <a:ea typeface="Roboto" panose="02000000000000000000" pitchFamily="2" charset="0"/>
                <a:cs typeface="Roboto" panose="02000000000000000000" pitchFamily="2" charset="0"/>
              </a:rPr>
              <a:t>probleem</a:t>
            </a:r>
            <a:endParaRPr lang="en-US" sz="3600" dirty="0">
              <a:latin typeface="Roboto" panose="02000000000000000000" pitchFamily="2" charset="0"/>
              <a:ea typeface="Roboto" panose="02000000000000000000" pitchFamily="2" charset="0"/>
              <a:cs typeface="Roboto" panose="02000000000000000000" pitchFamily="2" charset="0"/>
            </a:endParaRPr>
          </a:p>
        </p:txBody>
      </p:sp>
      <p:pic>
        <p:nvPicPr>
          <p:cNvPr id="4" name="Picture 3">
            <a:extLst>
              <a:ext uri="{FF2B5EF4-FFF2-40B4-BE49-F238E27FC236}">
                <a16:creationId xmlns:a16="http://schemas.microsoft.com/office/drawing/2014/main" id="{FA36C61D-EAA8-9453-3CDD-927C58B72D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5224" y="1527903"/>
            <a:ext cx="4702644" cy="4915904"/>
          </a:xfrm>
          <a:prstGeom prst="rect">
            <a:avLst/>
          </a:prstGeom>
        </p:spPr>
      </p:pic>
      <p:sp>
        <p:nvSpPr>
          <p:cNvPr id="7" name="Tijdelijke aanduiding voor inhoud 3">
            <a:extLst>
              <a:ext uri="{FF2B5EF4-FFF2-40B4-BE49-F238E27FC236}">
                <a16:creationId xmlns:a16="http://schemas.microsoft.com/office/drawing/2014/main" id="{2C323B49-1418-4983-A6C3-1DF7041CEF0C}"/>
              </a:ext>
            </a:extLst>
          </p:cNvPr>
          <p:cNvSpPr>
            <a:spLocks noGrp="1"/>
          </p:cNvSpPr>
          <p:nvPr>
            <p:ph idx="1"/>
          </p:nvPr>
        </p:nvSpPr>
        <p:spPr>
          <a:xfrm>
            <a:off x="2409981" y="6443807"/>
            <a:ext cx="3279620" cy="283364"/>
          </a:xfrm>
        </p:spPr>
        <p:txBody>
          <a:bodyPr anchor="ctr">
            <a:normAutofit lnSpcReduction="10000"/>
          </a:bodyPr>
          <a:lstStyle/>
          <a:p>
            <a:pPr marL="0" indent="0">
              <a:buNone/>
            </a:pPr>
            <a:r>
              <a:rPr lang="nl-NL" sz="1400" b="0" i="0" dirty="0">
                <a:effectLst/>
                <a:latin typeface="Roboto" panose="02000000000000000000" pitchFamily="2" charset="0"/>
                <a:ea typeface="Roboto" panose="02000000000000000000" pitchFamily="2" charset="0"/>
                <a:cs typeface="Roboto" panose="02000000000000000000" pitchFamily="2" charset="0"/>
              </a:rPr>
              <a:t>Bron: </a:t>
            </a:r>
            <a:r>
              <a:rPr lang="nl-NL" sz="1400" b="0" i="0" dirty="0" err="1">
                <a:effectLst/>
                <a:latin typeface="Roboto" panose="02000000000000000000" pitchFamily="2" charset="0"/>
                <a:ea typeface="Roboto" panose="02000000000000000000" pitchFamily="2" charset="0"/>
                <a:cs typeface="Roboto" panose="02000000000000000000" pitchFamily="2" charset="0"/>
                <a:hlinkClick r:id="rId4"/>
              </a:rPr>
              <a:t>Rijksoverheid.nl</a:t>
            </a:r>
            <a:r>
              <a:rPr lang="nl-NL" sz="1400" b="0" i="0" dirty="0">
                <a:effectLst/>
                <a:latin typeface="Roboto" panose="02000000000000000000" pitchFamily="2" charset="0"/>
                <a:ea typeface="Roboto" panose="02000000000000000000" pitchFamily="2" charset="0"/>
                <a:cs typeface="Roboto" panose="02000000000000000000" pitchFamily="2" charset="0"/>
              </a:rPr>
              <a:t> 01-09-2025</a:t>
            </a:r>
            <a:endParaRPr lang="nl-NL" sz="1400" dirty="0">
              <a:latin typeface="Roboto" panose="02000000000000000000" pitchFamily="2" charset="0"/>
              <a:ea typeface="Roboto" panose="02000000000000000000" pitchFamily="2" charset="0"/>
              <a:cs typeface="Roboto" panose="02000000000000000000" pitchFamily="2" charset="0"/>
            </a:endParaRPr>
          </a:p>
        </p:txBody>
      </p:sp>
      <p:pic>
        <p:nvPicPr>
          <p:cNvPr id="10" name="Picture 9">
            <a:extLst>
              <a:ext uri="{FF2B5EF4-FFF2-40B4-BE49-F238E27FC236}">
                <a16:creationId xmlns:a16="http://schemas.microsoft.com/office/drawing/2014/main" id="{A813C76A-DA7F-1367-7C37-967B008751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9619" y="1031850"/>
            <a:ext cx="7772400" cy="5826150"/>
          </a:xfrm>
          <a:prstGeom prst="rect">
            <a:avLst/>
          </a:prstGeom>
        </p:spPr>
      </p:pic>
    </p:spTree>
    <p:extLst>
      <p:ext uri="{BB962C8B-B14F-4D97-AF65-F5344CB8AC3E}">
        <p14:creationId xmlns:p14="http://schemas.microsoft.com/office/powerpoint/2010/main" val="67090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7194653-38DD-0940-C475-81B14B37462B}"/>
              </a:ext>
            </a:extLst>
          </p:cNvPr>
          <p:cNvSpPr>
            <a:spLocks noGrp="1"/>
          </p:cNvSpPr>
          <p:nvPr>
            <p:ph type="title"/>
          </p:nvPr>
        </p:nvSpPr>
        <p:spPr>
          <a:xfrm>
            <a:off x="481011" y="327025"/>
            <a:ext cx="5324477" cy="1630363"/>
          </a:xfrm>
        </p:spPr>
        <p:txBody>
          <a:bodyPr anchor="b">
            <a:normAutofit/>
          </a:bodyPr>
          <a:lstStyle/>
          <a:p>
            <a:r>
              <a:rPr lang="nl-NL" sz="3600" b="1" dirty="0">
                <a:latin typeface="Roboto" panose="02000000000000000000" pitchFamily="2" charset="0"/>
                <a:ea typeface="Roboto" panose="02000000000000000000" pitchFamily="2" charset="0"/>
                <a:cs typeface="Roboto" panose="02000000000000000000" pitchFamily="2" charset="0"/>
              </a:rPr>
              <a:t>Wetgeving: per wanneer voldoen aan wat</a:t>
            </a:r>
          </a:p>
        </p:txBody>
      </p:sp>
      <p:sp>
        <p:nvSpPr>
          <p:cNvPr id="4" name="Tijdelijke aanduiding voor inhoud 3">
            <a:extLst>
              <a:ext uri="{FF2B5EF4-FFF2-40B4-BE49-F238E27FC236}">
                <a16:creationId xmlns:a16="http://schemas.microsoft.com/office/drawing/2014/main" id="{416CE93C-27DC-0633-C18F-5076928329BA}"/>
              </a:ext>
            </a:extLst>
          </p:cNvPr>
          <p:cNvSpPr>
            <a:spLocks noGrp="1"/>
          </p:cNvSpPr>
          <p:nvPr>
            <p:ph idx="1"/>
          </p:nvPr>
        </p:nvSpPr>
        <p:spPr>
          <a:xfrm>
            <a:off x="481013" y="2286001"/>
            <a:ext cx="5324475" cy="3919538"/>
          </a:xfrm>
        </p:spPr>
        <p:txBody>
          <a:bodyPr anchor="t">
            <a:normAutofit fontScale="70000" lnSpcReduction="20000"/>
          </a:bodyPr>
          <a:lstStyle/>
          <a:p>
            <a:r>
              <a:rPr lang="nl-NL" sz="1700" dirty="0">
                <a:latin typeface="Roboto" panose="02000000000000000000" pitchFamily="2" charset="0"/>
                <a:ea typeface="Roboto" panose="02000000000000000000" pitchFamily="2" charset="0"/>
                <a:cs typeface="Roboto" panose="02000000000000000000" pitchFamily="2" charset="0"/>
              </a:rPr>
              <a:t>Artikel 1: Niet discrimineren. Zonder aanziens des persoons: iedereen is gelijk en wordt gelijk behandeld. </a:t>
            </a:r>
          </a:p>
          <a:p>
            <a:r>
              <a:rPr lang="nl-NL" sz="1700" dirty="0">
                <a:latin typeface="Roboto" panose="02000000000000000000" pitchFamily="2" charset="0"/>
                <a:ea typeface="Roboto" panose="02000000000000000000" pitchFamily="2" charset="0"/>
                <a:cs typeface="Roboto" panose="02000000000000000000" pitchFamily="2" charset="0"/>
              </a:rPr>
              <a:t>Beleid toegankelijkheid vanaf 2008</a:t>
            </a:r>
          </a:p>
          <a:p>
            <a:r>
              <a:rPr lang="nl-NL" sz="1700" dirty="0">
                <a:latin typeface="Roboto" panose="02000000000000000000" pitchFamily="2" charset="0"/>
                <a:ea typeface="Roboto" panose="02000000000000000000" pitchFamily="2" charset="0"/>
                <a:cs typeface="Roboto" panose="02000000000000000000" pitchFamily="2" charset="0"/>
              </a:rPr>
              <a:t>NL ratificeerde VN-verdrag mensen met een handicap en chronische ziekte (2016)</a:t>
            </a:r>
          </a:p>
          <a:p>
            <a:r>
              <a:rPr lang="nl-NL" sz="1700" dirty="0">
                <a:latin typeface="Roboto" panose="02000000000000000000" pitchFamily="2" charset="0"/>
                <a:ea typeface="Roboto" panose="02000000000000000000" pitchFamily="2" charset="0"/>
                <a:cs typeface="Roboto" panose="02000000000000000000" pitchFamily="2" charset="0"/>
              </a:rPr>
              <a:t>Uitbreiding Wet Gelijke Behandeling met Goederen en Diensten (2016)</a:t>
            </a:r>
          </a:p>
          <a:p>
            <a:r>
              <a:rPr lang="nl-NL" sz="1700" dirty="0">
                <a:latin typeface="Roboto" panose="02000000000000000000" pitchFamily="2" charset="0"/>
                <a:ea typeface="Roboto" panose="02000000000000000000" pitchFamily="2" charset="0"/>
                <a:cs typeface="Roboto" panose="02000000000000000000" pitchFamily="2" charset="0"/>
              </a:rPr>
              <a:t>Wetgeving voor overheidsinstanties vanaf 1 juli 2018. </a:t>
            </a:r>
          </a:p>
          <a:p>
            <a:r>
              <a:rPr lang="nl-NL" sz="1700" dirty="0">
                <a:latin typeface="Roboto" panose="02000000000000000000" pitchFamily="2" charset="0"/>
                <a:ea typeface="Roboto" panose="02000000000000000000" pitchFamily="2" charset="0"/>
                <a:cs typeface="Roboto" panose="02000000000000000000" pitchFamily="2" charset="0"/>
              </a:rPr>
              <a:t>23 september 2019 voor websites gepubliceerd na 23 september 2018.</a:t>
            </a:r>
          </a:p>
          <a:p>
            <a:r>
              <a:rPr lang="nl-NL" sz="1700" dirty="0">
                <a:latin typeface="Roboto" panose="02000000000000000000" pitchFamily="2" charset="0"/>
                <a:ea typeface="Roboto" panose="02000000000000000000" pitchFamily="2" charset="0"/>
                <a:cs typeface="Roboto" panose="02000000000000000000" pitchFamily="2" charset="0"/>
              </a:rPr>
              <a:t>23 september 2020 voor alle websites, dus ook bestaande van voor 23 september 2018.</a:t>
            </a:r>
          </a:p>
          <a:p>
            <a:r>
              <a:rPr lang="nl-NL" sz="1700" dirty="0">
                <a:latin typeface="Roboto" panose="02000000000000000000" pitchFamily="2" charset="0"/>
                <a:ea typeface="Roboto" panose="02000000000000000000" pitchFamily="2" charset="0"/>
                <a:cs typeface="Roboto" panose="02000000000000000000" pitchFamily="2" charset="0"/>
              </a:rPr>
              <a:t>Per 23 september 2020 wettelijk verplicht om toegankelijkheidsverklaring te publiceren per ‘digitaal kanaal’.</a:t>
            </a:r>
          </a:p>
          <a:p>
            <a:r>
              <a:rPr lang="nl-NL" sz="1700" dirty="0">
                <a:latin typeface="Roboto" panose="02000000000000000000" pitchFamily="2" charset="0"/>
                <a:ea typeface="Roboto" panose="02000000000000000000" pitchFamily="2" charset="0"/>
                <a:cs typeface="Roboto" panose="02000000000000000000" pitchFamily="2" charset="0"/>
              </a:rPr>
              <a:t>23 juni 2021 voor mobiele applicaties.</a:t>
            </a:r>
          </a:p>
          <a:p>
            <a:r>
              <a:rPr lang="nl-NL" sz="1700" dirty="0">
                <a:latin typeface="Roboto" panose="02000000000000000000" pitchFamily="2" charset="0"/>
                <a:ea typeface="Roboto" panose="02000000000000000000" pitchFamily="2" charset="0"/>
                <a:cs typeface="Roboto" panose="02000000000000000000" pitchFamily="2" charset="0"/>
              </a:rPr>
              <a:t>28 Juni 2025 European Accessibility Act</a:t>
            </a:r>
          </a:p>
          <a:p>
            <a:endParaRPr lang="nl-NL" sz="1700" dirty="0">
              <a:latin typeface="Roboto" panose="02000000000000000000" pitchFamily="2" charset="0"/>
              <a:ea typeface="Roboto" panose="02000000000000000000" pitchFamily="2" charset="0"/>
              <a:cs typeface="Roboto" panose="02000000000000000000" pitchFamily="2" charset="0"/>
            </a:endParaRPr>
          </a:p>
          <a:p>
            <a:pPr marL="0" indent="0">
              <a:buNone/>
            </a:pPr>
            <a:r>
              <a:rPr lang="nl-NL" sz="1700" b="1" dirty="0">
                <a:latin typeface="Roboto" panose="02000000000000000000" pitchFamily="2" charset="0"/>
                <a:ea typeface="Roboto" panose="02000000000000000000" pitchFamily="2" charset="0"/>
                <a:cs typeface="Roboto" panose="02000000000000000000" pitchFamily="2" charset="0"/>
              </a:rPr>
              <a:t>Moraal</a:t>
            </a:r>
            <a:r>
              <a:rPr lang="nl-NL" sz="1700" dirty="0">
                <a:latin typeface="Roboto" panose="02000000000000000000" pitchFamily="2" charset="0"/>
                <a:ea typeface="Roboto" panose="02000000000000000000" pitchFamily="2" charset="0"/>
                <a:cs typeface="Roboto" panose="02000000000000000000" pitchFamily="2" charset="0"/>
              </a:rPr>
              <a:t>: we mogen alleen nog maar digitaal toegankelijk informatie op onze websites plaatsen. En alleen nog maar digitaal toegankelijke websites en Apps lanceren.</a:t>
            </a:r>
          </a:p>
        </p:txBody>
      </p:sp>
      <p:pic>
        <p:nvPicPr>
          <p:cNvPr id="6" name="Afbeelding 5">
            <a:extLst>
              <a:ext uri="{FF2B5EF4-FFF2-40B4-BE49-F238E27FC236}">
                <a16:creationId xmlns:a16="http://schemas.microsoft.com/office/drawing/2014/main" id="{DB08759A-B54D-8167-3FA9-1851FA89FF5C}"/>
              </a:ext>
              <a:ext uri="{C183D7F6-B498-43B3-948B-1728B52AA6E4}">
                <adec:decorative xmlns:adec="http://schemas.microsoft.com/office/drawing/2017/decorative" val="1"/>
              </a:ext>
            </a:extLst>
          </p:cNvPr>
          <p:cNvPicPr>
            <a:picLocks noChangeAspect="1"/>
          </p:cNvPicPr>
          <p:nvPr/>
        </p:nvPicPr>
        <p:blipFill rotWithShape="1">
          <a:blip r:embed="rId3"/>
          <a:srcRect l="30052" r="12063"/>
          <a:stretch/>
        </p:blipFill>
        <p:spPr>
          <a:xfrm>
            <a:off x="5966355" y="1"/>
            <a:ext cx="6225645"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spTree>
    <p:extLst>
      <p:ext uri="{BB962C8B-B14F-4D97-AF65-F5344CB8AC3E}">
        <p14:creationId xmlns:p14="http://schemas.microsoft.com/office/powerpoint/2010/main" val="3674665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F2CCB5-F1F5-AECE-8B2C-43889E342BA1}"/>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EF926A63-4406-E35D-D1D5-795EA17592AD}"/>
              </a:ext>
            </a:extLst>
          </p:cNvPr>
          <p:cNvSpPr>
            <a:spLocks noGrp="1"/>
          </p:cNvSpPr>
          <p:nvPr>
            <p:ph type="title"/>
          </p:nvPr>
        </p:nvSpPr>
        <p:spPr>
          <a:xfrm>
            <a:off x="481013" y="349604"/>
            <a:ext cx="6777745" cy="935036"/>
          </a:xfrm>
        </p:spPr>
        <p:txBody>
          <a:bodyPr anchor="b">
            <a:normAutofit/>
          </a:bodyPr>
          <a:lstStyle/>
          <a:p>
            <a:r>
              <a:rPr lang="nl-NL" sz="3600" b="1" dirty="0">
                <a:latin typeface="Roboto" panose="02000000000000000000" pitchFamily="2" charset="0"/>
                <a:ea typeface="Roboto" panose="02000000000000000000" pitchFamily="2" charset="0"/>
                <a:cs typeface="Roboto" panose="02000000000000000000" pitchFamily="2" charset="0"/>
              </a:rPr>
              <a:t>De toegankelijkheidsverklaring</a:t>
            </a:r>
          </a:p>
        </p:txBody>
      </p:sp>
      <p:sp>
        <p:nvSpPr>
          <p:cNvPr id="4" name="Tijdelijke aanduiding voor inhoud 3">
            <a:extLst>
              <a:ext uri="{FF2B5EF4-FFF2-40B4-BE49-F238E27FC236}">
                <a16:creationId xmlns:a16="http://schemas.microsoft.com/office/drawing/2014/main" id="{F6B2F508-217D-CF54-DCDA-FB79D8364DE1}"/>
              </a:ext>
            </a:extLst>
          </p:cNvPr>
          <p:cNvSpPr>
            <a:spLocks noGrp="1"/>
          </p:cNvSpPr>
          <p:nvPr>
            <p:ph idx="1"/>
          </p:nvPr>
        </p:nvSpPr>
        <p:spPr>
          <a:xfrm>
            <a:off x="481013" y="1433689"/>
            <a:ext cx="6591119" cy="4771850"/>
          </a:xfrm>
        </p:spPr>
        <p:txBody>
          <a:bodyPr anchor="t">
            <a:normAutofit/>
          </a:bodyPr>
          <a:lstStyle/>
          <a:p>
            <a:r>
              <a:rPr lang="nl-NL" sz="1700" dirty="0">
                <a:latin typeface="Roboto" panose="02000000000000000000" pitchFamily="2" charset="0"/>
                <a:ea typeface="Roboto" panose="02000000000000000000" pitchFamily="2" charset="0"/>
                <a:cs typeface="Roboto" panose="02000000000000000000" pitchFamily="2" charset="0"/>
              </a:rPr>
              <a:t>Per website of app een verklaring.</a:t>
            </a:r>
          </a:p>
          <a:p>
            <a:r>
              <a:rPr lang="nl-NL" sz="1700" dirty="0">
                <a:latin typeface="Roboto" panose="02000000000000000000" pitchFamily="2" charset="0"/>
                <a:ea typeface="Roboto" panose="02000000000000000000" pitchFamily="2" charset="0"/>
                <a:cs typeface="Roboto" panose="02000000000000000000" pitchFamily="2" charset="0"/>
              </a:rPr>
              <a:t>Register + Dashboard</a:t>
            </a:r>
          </a:p>
          <a:p>
            <a:r>
              <a:rPr lang="nl-NL" sz="1700" dirty="0">
                <a:latin typeface="Roboto" panose="02000000000000000000" pitchFamily="2" charset="0"/>
                <a:ea typeface="Roboto" panose="02000000000000000000" pitchFamily="2" charset="0"/>
                <a:cs typeface="Roboto" panose="02000000000000000000" pitchFamily="2" charset="0"/>
              </a:rPr>
              <a:t>WCAG 2.1 AA (50) of 2.2 AA (55)</a:t>
            </a:r>
          </a:p>
          <a:p>
            <a:r>
              <a:rPr lang="nl-NL" sz="1700" dirty="0">
                <a:latin typeface="Roboto" panose="02000000000000000000" pitchFamily="2" charset="0"/>
                <a:ea typeface="Roboto" panose="02000000000000000000" pitchFamily="2" charset="0"/>
                <a:cs typeface="Roboto" panose="02000000000000000000" pitchFamily="2" charset="0"/>
              </a:rPr>
              <a:t>Toegankelijkheidsonderzoek WCAG-EM</a:t>
            </a:r>
          </a:p>
          <a:p>
            <a:pPr lvl="1"/>
            <a:r>
              <a:rPr lang="nl-NL" sz="1300" dirty="0">
                <a:latin typeface="Roboto" panose="02000000000000000000" pitchFamily="2" charset="0"/>
                <a:ea typeface="Roboto" panose="02000000000000000000" pitchFamily="2" charset="0"/>
                <a:cs typeface="Roboto" panose="02000000000000000000" pitchFamily="2" charset="0"/>
              </a:rPr>
              <a:t>Status A: Toegankelijkheidsonderzoek &lt;3 jaar oud, geen fouten gevonden.</a:t>
            </a:r>
          </a:p>
          <a:p>
            <a:pPr lvl="1"/>
            <a:r>
              <a:rPr lang="nl-NL" sz="1300" dirty="0">
                <a:latin typeface="Roboto" panose="02000000000000000000" pitchFamily="2" charset="0"/>
                <a:ea typeface="Roboto" panose="02000000000000000000" pitchFamily="2" charset="0"/>
                <a:cs typeface="Roboto" panose="02000000000000000000" pitchFamily="2" charset="0"/>
              </a:rPr>
              <a:t>Status B: Toegankelijkheidsonderzoek &lt;3 jaar oud, wel fouten gevonden.</a:t>
            </a:r>
          </a:p>
          <a:p>
            <a:pPr lvl="1"/>
            <a:r>
              <a:rPr lang="nl-NL" sz="1300" dirty="0">
                <a:latin typeface="Roboto" panose="02000000000000000000" pitchFamily="2" charset="0"/>
                <a:ea typeface="Roboto" panose="02000000000000000000" pitchFamily="2" charset="0"/>
                <a:cs typeface="Roboto" panose="02000000000000000000" pitchFamily="2" charset="0"/>
              </a:rPr>
              <a:t>Status C: Binnen zes maanden een toegankelijkheidsonderzoek gepland</a:t>
            </a:r>
          </a:p>
          <a:p>
            <a:pPr lvl="1"/>
            <a:r>
              <a:rPr lang="nl-NL" sz="1300" dirty="0">
                <a:latin typeface="Roboto" panose="02000000000000000000" pitchFamily="2" charset="0"/>
                <a:ea typeface="Roboto" panose="02000000000000000000" pitchFamily="2" charset="0"/>
                <a:cs typeface="Roboto" panose="02000000000000000000" pitchFamily="2" charset="0"/>
              </a:rPr>
              <a:t>Status D: Geen toegankelijkheidsonderzoek gepland</a:t>
            </a:r>
          </a:p>
          <a:p>
            <a:pPr lvl="1"/>
            <a:r>
              <a:rPr lang="nl-NL" sz="1300" dirty="0">
                <a:latin typeface="Roboto" panose="02000000000000000000" pitchFamily="2" charset="0"/>
                <a:ea typeface="Roboto" panose="02000000000000000000" pitchFamily="2" charset="0"/>
                <a:cs typeface="Roboto" panose="02000000000000000000" pitchFamily="2" charset="0"/>
              </a:rPr>
              <a:t>Status E: Geen verklaring opgesteld, toegewezen door </a:t>
            </a:r>
            <a:r>
              <a:rPr lang="nl-NL" sz="1300" dirty="0" err="1">
                <a:latin typeface="Roboto" panose="02000000000000000000" pitchFamily="2" charset="0"/>
                <a:ea typeface="Roboto" panose="02000000000000000000" pitchFamily="2" charset="0"/>
                <a:cs typeface="Roboto" panose="02000000000000000000" pitchFamily="2" charset="0"/>
              </a:rPr>
              <a:t>Logius</a:t>
            </a:r>
            <a:endParaRPr lang="nl-NL" sz="1700" dirty="0">
              <a:latin typeface="Roboto" panose="02000000000000000000" pitchFamily="2" charset="0"/>
              <a:ea typeface="Roboto" panose="02000000000000000000" pitchFamily="2" charset="0"/>
              <a:cs typeface="Roboto" panose="02000000000000000000" pitchFamily="2" charset="0"/>
            </a:endParaRPr>
          </a:p>
        </p:txBody>
      </p:sp>
      <p:pic>
        <p:nvPicPr>
          <p:cNvPr id="7" name="Picture 6">
            <a:extLst>
              <a:ext uri="{FF2B5EF4-FFF2-40B4-BE49-F238E27FC236}">
                <a16:creationId xmlns:a16="http://schemas.microsoft.com/office/drawing/2014/main" id="{43E3058A-9975-7417-E210-588EA0F520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2877" y="520860"/>
            <a:ext cx="4605755" cy="4957894"/>
          </a:xfrm>
          <a:prstGeom prst="rect">
            <a:avLst/>
          </a:prstGeom>
        </p:spPr>
      </p:pic>
    </p:spTree>
    <p:extLst>
      <p:ext uri="{BB962C8B-B14F-4D97-AF65-F5344CB8AC3E}">
        <p14:creationId xmlns:p14="http://schemas.microsoft.com/office/powerpoint/2010/main" val="3038029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71EC7A-1844-0BFE-FEB2-B2EB9E9CE2B2}"/>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D9F56F1F-E060-127C-704F-4F7727B9CABE}"/>
              </a:ext>
            </a:extLst>
          </p:cNvPr>
          <p:cNvSpPr>
            <a:spLocks noGrp="1"/>
          </p:cNvSpPr>
          <p:nvPr>
            <p:ph type="title"/>
          </p:nvPr>
        </p:nvSpPr>
        <p:spPr>
          <a:xfrm>
            <a:off x="481011" y="327025"/>
            <a:ext cx="5324477" cy="1630363"/>
          </a:xfrm>
        </p:spPr>
        <p:txBody>
          <a:bodyPr anchor="b">
            <a:normAutofit/>
          </a:bodyPr>
          <a:lstStyle/>
          <a:p>
            <a:r>
              <a:rPr lang="nl-NL" sz="3600" b="1" dirty="0">
                <a:latin typeface="Roboto" panose="02000000000000000000" pitchFamily="2" charset="0"/>
                <a:ea typeface="Roboto" panose="02000000000000000000" pitchFamily="2" charset="0"/>
                <a:cs typeface="Roboto" panose="02000000000000000000" pitchFamily="2" charset="0"/>
              </a:rPr>
              <a:t>Uitzonderingen</a:t>
            </a:r>
          </a:p>
        </p:txBody>
      </p:sp>
      <p:sp>
        <p:nvSpPr>
          <p:cNvPr id="4" name="Tijdelijke aanduiding voor inhoud 3">
            <a:extLst>
              <a:ext uri="{FF2B5EF4-FFF2-40B4-BE49-F238E27FC236}">
                <a16:creationId xmlns:a16="http://schemas.microsoft.com/office/drawing/2014/main" id="{6647957B-0316-AABE-0D8C-0287D7B29AAB}"/>
              </a:ext>
            </a:extLst>
          </p:cNvPr>
          <p:cNvSpPr>
            <a:spLocks noGrp="1"/>
          </p:cNvSpPr>
          <p:nvPr>
            <p:ph idx="1"/>
          </p:nvPr>
        </p:nvSpPr>
        <p:spPr>
          <a:xfrm>
            <a:off x="481013" y="2286001"/>
            <a:ext cx="5324475" cy="3919538"/>
          </a:xfrm>
        </p:spPr>
        <p:txBody>
          <a:bodyPr anchor="t">
            <a:normAutofit/>
          </a:bodyPr>
          <a:lstStyle/>
          <a:p>
            <a:r>
              <a:rPr lang="nl-NL" sz="1700" dirty="0">
                <a:latin typeface="Roboto" panose="02000000000000000000" pitchFamily="2" charset="0"/>
                <a:ea typeface="Roboto" panose="02000000000000000000" pitchFamily="2" charset="0"/>
                <a:cs typeface="Roboto" panose="02000000000000000000" pitchFamily="2" charset="0"/>
              </a:rPr>
              <a:t>Pdf-bestanden van voor 23 september 2018</a:t>
            </a:r>
          </a:p>
          <a:p>
            <a:r>
              <a:rPr lang="nl-NL" sz="1700" dirty="0">
                <a:latin typeface="Roboto" panose="02000000000000000000" pitchFamily="2" charset="0"/>
                <a:ea typeface="Roboto" panose="02000000000000000000" pitchFamily="2" charset="0"/>
                <a:cs typeface="Roboto" panose="02000000000000000000" pitchFamily="2" charset="0"/>
              </a:rPr>
              <a:t>Audio en video van voor 23 september 2020</a:t>
            </a:r>
          </a:p>
          <a:p>
            <a:r>
              <a:rPr lang="nl-NL" sz="1700" dirty="0">
                <a:latin typeface="Roboto" panose="02000000000000000000" pitchFamily="2" charset="0"/>
                <a:ea typeface="Roboto" panose="02000000000000000000" pitchFamily="2" charset="0"/>
                <a:cs typeface="Roboto" panose="02000000000000000000" pitchFamily="2" charset="0"/>
              </a:rPr>
              <a:t>Afgeschermde inhoud van voor 23 september 2019</a:t>
            </a:r>
          </a:p>
          <a:p>
            <a:r>
              <a:rPr lang="nl-NL" sz="1700" dirty="0">
                <a:latin typeface="Roboto" panose="02000000000000000000" pitchFamily="2" charset="0"/>
                <a:ea typeface="Roboto" panose="02000000000000000000" pitchFamily="2" charset="0"/>
                <a:cs typeface="Roboto" panose="02000000000000000000" pitchFamily="2" charset="0"/>
              </a:rPr>
              <a:t>Archieven niet aangepast sinds 23 september 2019</a:t>
            </a:r>
          </a:p>
          <a:p>
            <a:r>
              <a:rPr lang="nl-NL" sz="1700" dirty="0">
                <a:latin typeface="Roboto" panose="02000000000000000000" pitchFamily="2" charset="0"/>
                <a:ea typeface="Roboto" panose="02000000000000000000" pitchFamily="2" charset="0"/>
                <a:cs typeface="Roboto" panose="02000000000000000000" pitchFamily="2" charset="0"/>
              </a:rPr>
              <a:t>Live uitzonden audio en video (raadsvergaderingen)</a:t>
            </a:r>
          </a:p>
          <a:p>
            <a:r>
              <a:rPr lang="nl-NL" sz="1700" dirty="0">
                <a:latin typeface="Roboto" panose="02000000000000000000" pitchFamily="2" charset="0"/>
                <a:ea typeface="Roboto" panose="02000000000000000000" pitchFamily="2" charset="0"/>
                <a:cs typeface="Roboto" panose="02000000000000000000" pitchFamily="2" charset="0"/>
              </a:rPr>
              <a:t>Online kaarten</a:t>
            </a:r>
          </a:p>
          <a:p>
            <a:r>
              <a:rPr lang="nl-NL" sz="1700" dirty="0">
                <a:latin typeface="Roboto" panose="02000000000000000000" pitchFamily="2" charset="0"/>
                <a:ea typeface="Roboto" panose="02000000000000000000" pitchFamily="2" charset="0"/>
                <a:cs typeface="Roboto" panose="02000000000000000000" pitchFamily="2" charset="0"/>
              </a:rPr>
              <a:t>Content afkomstig van derden</a:t>
            </a:r>
          </a:p>
          <a:p>
            <a:pPr marL="0" indent="0">
              <a:buNone/>
            </a:pPr>
            <a:endParaRPr lang="nl-NL" sz="1700" dirty="0">
              <a:latin typeface="Roboto" panose="02000000000000000000" pitchFamily="2" charset="0"/>
              <a:ea typeface="Roboto" panose="02000000000000000000" pitchFamily="2" charset="0"/>
              <a:cs typeface="Roboto" panose="02000000000000000000" pitchFamily="2" charset="0"/>
            </a:endParaRPr>
          </a:p>
          <a:p>
            <a:pPr marL="0" indent="0">
              <a:buNone/>
            </a:pPr>
            <a:r>
              <a:rPr lang="nl-NL" sz="1700" dirty="0">
                <a:latin typeface="Roboto" panose="02000000000000000000" pitchFamily="2" charset="0"/>
                <a:ea typeface="Roboto" panose="02000000000000000000" pitchFamily="2" charset="0"/>
                <a:cs typeface="Roboto" panose="02000000000000000000" pitchFamily="2" charset="0"/>
              </a:rPr>
              <a:t>Bron: </a:t>
            </a:r>
            <a:r>
              <a:rPr lang="nl-NL" sz="1800" b="1" dirty="0">
                <a:latin typeface="Roboto" panose="02000000000000000000" pitchFamily="2" charset="0"/>
                <a:ea typeface="Roboto" panose="02000000000000000000" pitchFamily="2" charset="0"/>
                <a:cs typeface="Roboto" panose="02000000000000000000" pitchFamily="2" charset="0"/>
                <a:hlinkClick r:id="rId3"/>
              </a:rPr>
              <a:t>Uitzonderingen | Digitoegankelijk</a:t>
            </a:r>
            <a:endParaRPr lang="nl-NL" sz="2800" b="1" dirty="0">
              <a:latin typeface="Roboto" panose="02000000000000000000" pitchFamily="2" charset="0"/>
              <a:ea typeface="Roboto" panose="02000000000000000000" pitchFamily="2" charset="0"/>
              <a:cs typeface="Roboto" panose="02000000000000000000" pitchFamily="2" charset="0"/>
            </a:endParaRPr>
          </a:p>
        </p:txBody>
      </p:sp>
      <p:pic>
        <p:nvPicPr>
          <p:cNvPr id="2" name="Tijdelijke aanduiding voor inhoud 17">
            <a:extLst>
              <a:ext uri="{FF2B5EF4-FFF2-40B4-BE49-F238E27FC236}">
                <a16:creationId xmlns:a16="http://schemas.microsoft.com/office/drawing/2014/main" id="{D4E5D830-2B51-7AA9-313B-BDACD03706FC}"/>
              </a:ext>
              <a:ext uri="{C183D7F6-B498-43B3-948B-1728B52AA6E4}">
                <adec:decorative xmlns:adec="http://schemas.microsoft.com/office/drawing/2017/decorative" val="1"/>
              </a:ext>
            </a:extLst>
          </p:cNvPr>
          <p:cNvPicPr>
            <a:picLocks noChangeAspect="1"/>
          </p:cNvPicPr>
          <p:nvPr/>
        </p:nvPicPr>
        <p:blipFill rotWithShape="1">
          <a:blip r:embed="rId4"/>
          <a:srcRect r="25226"/>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947541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E45039-FBB1-EB59-DEF5-B10CAA04EE4A}"/>
              </a:ext>
            </a:extLst>
          </p:cNvPr>
          <p:cNvSpPr>
            <a:spLocks noGrp="1"/>
          </p:cNvSpPr>
          <p:nvPr>
            <p:ph type="title"/>
          </p:nvPr>
        </p:nvSpPr>
        <p:spPr>
          <a:xfrm>
            <a:off x="596537" y="1325460"/>
            <a:ext cx="5103678" cy="2495971"/>
          </a:xfrm>
        </p:spPr>
        <p:txBody>
          <a:bodyPr vert="horz" lIns="91440" tIns="45720" rIns="91440" bIns="45720" rtlCol="0" anchor="b">
            <a:normAutofit/>
          </a:bodyPr>
          <a:lstStyle/>
          <a:p>
            <a:pPr algn="ctr"/>
            <a:r>
              <a:rPr lang="en-US" b="1" dirty="0" err="1">
                <a:latin typeface="Roboto" panose="02000000000000000000" pitchFamily="2" charset="0"/>
                <a:ea typeface="Roboto" panose="02000000000000000000" pitchFamily="2" charset="0"/>
                <a:cs typeface="Roboto" panose="02000000000000000000" pitchFamily="2" charset="0"/>
              </a:rPr>
              <a:t>Toegankelijkheid</a:t>
            </a:r>
            <a:br>
              <a:rPr lang="en-US" b="1" dirty="0">
                <a:latin typeface="Roboto" panose="02000000000000000000" pitchFamily="2" charset="0"/>
                <a:ea typeface="Roboto" panose="02000000000000000000" pitchFamily="2" charset="0"/>
                <a:cs typeface="Roboto" panose="02000000000000000000" pitchFamily="2" charset="0"/>
              </a:rPr>
            </a:br>
            <a:r>
              <a:rPr lang="en-US" b="1" dirty="0">
                <a:latin typeface="Roboto" panose="02000000000000000000" pitchFamily="2" charset="0"/>
                <a:ea typeface="Roboto" panose="02000000000000000000" pitchFamily="2" charset="0"/>
                <a:cs typeface="Roboto" panose="02000000000000000000" pitchFamily="2" charset="0"/>
              </a:rPr>
              <a:t>Quiz</a:t>
            </a:r>
          </a:p>
        </p:txBody>
      </p:sp>
      <p:pic>
        <p:nvPicPr>
          <p:cNvPr id="4" name="Picture 5">
            <a:extLst>
              <a:ext uri="{FF2B5EF4-FFF2-40B4-BE49-F238E27FC236}">
                <a16:creationId xmlns:a16="http://schemas.microsoft.com/office/drawing/2014/main" id="{6B7945D9-DD9F-67B6-1B02-721C6EC14B0B}"/>
              </a:ext>
              <a:ext uri="{C183D7F6-B498-43B3-948B-1728B52AA6E4}">
                <adec:decorative xmlns:adec="http://schemas.microsoft.com/office/drawing/2017/decorative" val="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1687"/>
          <a:stretch/>
        </p:blipFill>
        <p:spPr bwMode="auto">
          <a:xfrm>
            <a:off x="6096001" y="10"/>
            <a:ext cx="6095999" cy="6857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22638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22795855C13D4DA78EDFDB2D150A20" ma:contentTypeVersion="11" ma:contentTypeDescription="Een nieuw document maken." ma:contentTypeScope="" ma:versionID="24adc52761bc96c72a3b7f3298d9323a">
  <xsd:schema xmlns:xsd="http://www.w3.org/2001/XMLSchema" xmlns:xs="http://www.w3.org/2001/XMLSchema" xmlns:p="http://schemas.microsoft.com/office/2006/metadata/properties" xmlns:ns2="b542d763-7c2c-4a3f-a140-079c5a2e93c0" xmlns:ns3="1ff02285-eee4-495c-93b8-30db0ce1db8d" targetNamespace="http://schemas.microsoft.com/office/2006/metadata/properties" ma:root="true" ma:fieldsID="4d35419ce92b1b0f37b2bcb838d7482d" ns2:_="" ns3:_="">
    <xsd:import namespace="b542d763-7c2c-4a3f-a140-079c5a2e93c0"/>
    <xsd:import namespace="1ff02285-eee4-495c-93b8-30db0ce1db8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42d763-7c2c-4a3f-a140-079c5a2e93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a39f0b5b-cd0a-4795-98e2-e8d35a48366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f02285-eee4-495c-93b8-30db0ce1db8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6b9385b3-bec6-464a-9f2c-af2a27bdf6cc}" ma:internalName="TaxCatchAll" ma:showField="CatchAllData" ma:web="1ff02285-eee4-495c-93b8-30db0ce1db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542d763-7c2c-4a3f-a140-079c5a2e93c0">
      <Terms xmlns="http://schemas.microsoft.com/office/infopath/2007/PartnerControls"/>
    </lcf76f155ced4ddcb4097134ff3c332f>
    <TaxCatchAll xmlns="1ff02285-eee4-495c-93b8-30db0ce1db8d" xsi:nil="true"/>
  </documentManagement>
</p:properties>
</file>

<file path=customXml/itemProps1.xml><?xml version="1.0" encoding="utf-8"?>
<ds:datastoreItem xmlns:ds="http://schemas.openxmlformats.org/officeDocument/2006/customXml" ds:itemID="{107FC103-5A84-424F-B8DD-5A7FCF84E2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42d763-7c2c-4a3f-a140-079c5a2e93c0"/>
    <ds:schemaRef ds:uri="1ff02285-eee4-495c-93b8-30db0ce1db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9E694D-143D-4BD3-A17F-35387165AE35}">
  <ds:schemaRefs>
    <ds:schemaRef ds:uri="http://schemas.microsoft.com/sharepoint/v3/contenttype/forms"/>
  </ds:schemaRefs>
</ds:datastoreItem>
</file>

<file path=customXml/itemProps3.xml><?xml version="1.0" encoding="utf-8"?>
<ds:datastoreItem xmlns:ds="http://schemas.openxmlformats.org/officeDocument/2006/customXml" ds:itemID="{42C8A0A5-7FF8-4A10-9090-39F8EA659612}">
  <ds:schemaRefs>
    <ds:schemaRef ds:uri="http://schemas.microsoft.com/office/2006/metadata/properties"/>
    <ds:schemaRef ds:uri="http://schemas.microsoft.com/office/infopath/2007/PartnerControls"/>
    <ds:schemaRef ds:uri="b542d763-7c2c-4a3f-a140-079c5a2e93c0"/>
    <ds:schemaRef ds:uri="1ff02285-eee4-495c-93b8-30db0ce1db8d"/>
  </ds:schemaRefs>
</ds:datastoreItem>
</file>

<file path=docProps/app.xml><?xml version="1.0" encoding="utf-8"?>
<Properties xmlns="http://schemas.openxmlformats.org/officeDocument/2006/extended-properties" xmlns:vt="http://schemas.openxmlformats.org/officeDocument/2006/docPropsVTypes">
  <Template/>
  <TotalTime>621</TotalTime>
  <Words>2748</Words>
  <Application>Microsoft Macintosh PowerPoint</Application>
  <PresentationFormat>Widescreen</PresentationFormat>
  <Paragraphs>287</Paragraphs>
  <Slides>36</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Aptos</vt:lpstr>
      <vt:lpstr>Arial</vt:lpstr>
      <vt:lpstr>Calibri</vt:lpstr>
      <vt:lpstr>Calibri Light</vt:lpstr>
      <vt:lpstr>RijksoverheidSansWebText</vt:lpstr>
      <vt:lpstr>RO Sans</vt:lpstr>
      <vt:lpstr>Roboto</vt:lpstr>
      <vt:lpstr>Times</vt:lpstr>
      <vt:lpstr>Kantoorthema</vt:lpstr>
      <vt:lpstr> Bewustwordingssessie We starten om 12.00 uur</vt:lpstr>
      <vt:lpstr>Wat is Digitale Toegankelijkheid</vt:lpstr>
      <vt:lpstr>Waarom belangrijk</vt:lpstr>
      <vt:lpstr>Toegankelijkheidstools</vt:lpstr>
      <vt:lpstr>Het pdf-probleem</vt:lpstr>
      <vt:lpstr>Wetgeving: per wanneer voldoen aan wat</vt:lpstr>
      <vt:lpstr>De toegankelijkheidsverklaring</vt:lpstr>
      <vt:lpstr>Uitzonderingen</vt:lpstr>
      <vt:lpstr>Toegankelijkheid Quiz</vt:lpstr>
      <vt:lpstr>1. Hoeveel mensen in Nederland zijn kleurenblind?</vt:lpstr>
      <vt:lpstr>Groene lijn zijn honden, rode lijn zijn katten</vt:lpstr>
      <vt:lpstr>Voorbeeld hoe het wél moet</vt:lpstr>
      <vt:lpstr>2. Hoeveel mensen zijn laaggeletterd?</vt:lpstr>
      <vt:lpstr>3. Vallen er meer of minder dan 3.5 miljoen mensen onder ‘deze’ doelgroep?</vt:lpstr>
      <vt:lpstr>Aantal mensen met een beperking</vt:lpstr>
      <vt:lpstr>4. Sinds wanneer moet een gemeente voldoen aan digitale toegankelijkheid?</vt:lpstr>
      <vt:lpstr>5. Hoeveel websites en apps staan er in totaal in het register DigiToegankelijk?</vt:lpstr>
      <vt:lpstr>6. Hoeveel van deze websites voldoen aan de wetgeving?</vt:lpstr>
      <vt:lpstr>PowerPoint Presentation</vt:lpstr>
      <vt:lpstr>7. Hoeveel overheidswebsites hebben een A-status en zijn daarmee ook ‘echt’ digitaal toegankelijk?</vt:lpstr>
      <vt:lpstr>Dashboard DigiToegankelijk</vt:lpstr>
      <vt:lpstr>Tot slot</vt:lpstr>
      <vt:lpstr>Nu al beter doen (in Word)</vt:lpstr>
      <vt:lpstr>Kleine stapjes, veel resultaat</vt:lpstr>
      <vt:lpstr>Koppen (Hoofdstukindeling)</vt:lpstr>
      <vt:lpstr>Opsommingen</vt:lpstr>
      <vt:lpstr>Tabellen</vt:lpstr>
      <vt:lpstr>Afbeeldingen</vt:lpstr>
      <vt:lpstr>Gebruik de toegankelijkheidscontrole functie van Word</vt:lpstr>
      <vt:lpstr>Nu al beter doen (in Adobe)</vt:lpstr>
      <vt:lpstr>Pdf’s toegankelijker maken met Adobe Acrobat Pro</vt:lpstr>
      <vt:lpstr>Pdf’s toegankelijker maken met Adobe Acrobat Pro</vt:lpstr>
      <vt:lpstr>Nu al beter doen (overig)</vt:lpstr>
      <vt:lpstr>Pas digitale toegankelijkheid overal toe</vt:lpstr>
      <vt:lpstr>En nog meer</vt:lpstr>
      <vt:lpstr>   Vragen?    Stel ze nu, op de community of tijdens het maandelijkse vragen(v)uur.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Accessy</dc:title>
  <dc:creator>Acccessy</dc:creator>
  <cp:lastModifiedBy>Vincent van Brakel</cp:lastModifiedBy>
  <cp:revision>88</cp:revision>
  <dcterms:created xsi:type="dcterms:W3CDTF">2023-11-09T12:10:38Z</dcterms:created>
  <dcterms:modified xsi:type="dcterms:W3CDTF">2025-10-06T10:35:41Z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0x0101004722795855C13D4DA78EDFDB2D150A20</vt:lpwstr>
  </property>
  <property fmtid="{D5CDD505-2E9C-101B-9397-08002B2CF9AE}" pid="3" name="MediaServiceImageTags">
    <vt:lpwstr/>
  </property>
</Properties>
</file>